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81"/>
  </p:notesMasterIdLst>
  <p:sldIdLst>
    <p:sldId id="314" r:id="rId5"/>
    <p:sldId id="545" r:id="rId6"/>
    <p:sldId id="610" r:id="rId7"/>
    <p:sldId id="319" r:id="rId8"/>
    <p:sldId id="410" r:id="rId9"/>
    <p:sldId id="605" r:id="rId10"/>
    <p:sldId id="614" r:id="rId11"/>
    <p:sldId id="316" r:id="rId12"/>
    <p:sldId id="611" r:id="rId13"/>
    <p:sldId id="612" r:id="rId14"/>
    <p:sldId id="621" r:id="rId15"/>
    <p:sldId id="620" r:id="rId16"/>
    <p:sldId id="569" r:id="rId17"/>
    <p:sldId id="570" r:id="rId18"/>
    <p:sldId id="622" r:id="rId19"/>
    <p:sldId id="624" r:id="rId20"/>
    <p:sldId id="606" r:id="rId21"/>
    <p:sldId id="625" r:id="rId22"/>
    <p:sldId id="603" r:id="rId23"/>
    <p:sldId id="500" r:id="rId24"/>
    <p:sldId id="417" r:id="rId25"/>
    <p:sldId id="503" r:id="rId26"/>
    <p:sldId id="498" r:id="rId27"/>
    <p:sldId id="422" r:id="rId28"/>
    <p:sldId id="423" r:id="rId29"/>
    <p:sldId id="626" r:id="rId30"/>
    <p:sldId id="519" r:id="rId31"/>
    <p:sldId id="588" r:id="rId32"/>
    <p:sldId id="580" r:id="rId33"/>
    <p:sldId id="518" r:id="rId34"/>
    <p:sldId id="589" r:id="rId35"/>
    <p:sldId id="590" r:id="rId36"/>
    <p:sldId id="586" r:id="rId37"/>
    <p:sldId id="583" r:id="rId38"/>
    <p:sldId id="582" r:id="rId39"/>
    <p:sldId id="584" r:id="rId40"/>
    <p:sldId id="345" r:id="rId41"/>
    <p:sldId id="341" r:id="rId42"/>
    <p:sldId id="543" r:id="rId43"/>
    <p:sldId id="409" r:id="rId44"/>
    <p:sldId id="544" r:id="rId45"/>
    <p:sldId id="558" r:id="rId46"/>
    <p:sldId id="560" r:id="rId47"/>
    <p:sldId id="563" r:id="rId48"/>
    <p:sldId id="564" r:id="rId49"/>
    <p:sldId id="607" r:id="rId50"/>
    <p:sldId id="506" r:id="rId51"/>
    <p:sldId id="464" r:id="rId52"/>
    <p:sldId id="528" r:id="rId53"/>
    <p:sldId id="577" r:id="rId54"/>
    <p:sldId id="592" r:id="rId55"/>
    <p:sldId id="593" r:id="rId56"/>
    <p:sldId id="578" r:id="rId57"/>
    <p:sldId id="471" r:id="rId58"/>
    <p:sldId id="509" r:id="rId59"/>
    <p:sldId id="510" r:id="rId60"/>
    <p:sldId id="474" r:id="rId61"/>
    <p:sldId id="532" r:id="rId62"/>
    <p:sldId id="533" r:id="rId63"/>
    <p:sldId id="476" r:id="rId64"/>
    <p:sldId id="604" r:id="rId65"/>
    <p:sldId id="487" r:id="rId66"/>
    <p:sldId id="599" r:id="rId67"/>
    <p:sldId id="594" r:id="rId68"/>
    <p:sldId id="596" r:id="rId69"/>
    <p:sldId id="597" r:id="rId70"/>
    <p:sldId id="598" r:id="rId71"/>
    <p:sldId id="541" r:id="rId72"/>
    <p:sldId id="536" r:id="rId73"/>
    <p:sldId id="550" r:id="rId74"/>
    <p:sldId id="615" r:id="rId75"/>
    <p:sldId id="616" r:id="rId76"/>
    <p:sldId id="617" r:id="rId77"/>
    <p:sldId id="619" r:id="rId78"/>
    <p:sldId id="618" r:id="rId79"/>
    <p:sldId id="320" r:id="rId8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A27A9C7-ECD4-417A-B120-741041AEE1F2}">
          <p14:sldIdLst>
            <p14:sldId id="314"/>
          </p14:sldIdLst>
        </p14:section>
        <p14:section name="Problem" id="{658CDC75-6F02-4653-A93C-C93A591919BE}">
          <p14:sldIdLst>
            <p14:sldId id="545"/>
            <p14:sldId id="610"/>
            <p14:sldId id="319"/>
            <p14:sldId id="410"/>
          </p14:sldIdLst>
        </p14:section>
        <p14:section name="Solution" id="{3814ADEA-866D-4944-BA8A-AF26FCB04961}">
          <p14:sldIdLst>
            <p14:sldId id="605"/>
            <p14:sldId id="614"/>
            <p14:sldId id="316"/>
            <p14:sldId id="611"/>
            <p14:sldId id="612"/>
            <p14:sldId id="621"/>
            <p14:sldId id="620"/>
            <p14:sldId id="569"/>
            <p14:sldId id="570"/>
            <p14:sldId id="622"/>
            <p14:sldId id="624"/>
          </p14:sldIdLst>
        </p14:section>
        <p14:section name="Data" id="{5C431F36-3D7F-4BFB-A2C6-90614511EFFF}">
          <p14:sldIdLst>
            <p14:sldId id="606"/>
            <p14:sldId id="625"/>
            <p14:sldId id="603"/>
            <p14:sldId id="500"/>
            <p14:sldId id="417"/>
            <p14:sldId id="503"/>
            <p14:sldId id="498"/>
            <p14:sldId id="422"/>
            <p14:sldId id="423"/>
            <p14:sldId id="626"/>
            <p14:sldId id="519"/>
            <p14:sldId id="588"/>
            <p14:sldId id="580"/>
            <p14:sldId id="518"/>
            <p14:sldId id="589"/>
            <p14:sldId id="590"/>
            <p14:sldId id="586"/>
            <p14:sldId id="583"/>
            <p14:sldId id="582"/>
            <p14:sldId id="584"/>
            <p14:sldId id="345"/>
            <p14:sldId id="341"/>
            <p14:sldId id="543"/>
            <p14:sldId id="409"/>
            <p14:sldId id="544"/>
            <p14:sldId id="558"/>
            <p14:sldId id="560"/>
            <p14:sldId id="563"/>
            <p14:sldId id="564"/>
          </p14:sldIdLst>
        </p14:section>
        <p14:section name="Verification" id="{4373B73A-00B1-47AF-B80F-FDCA870E2926}">
          <p14:sldIdLst>
            <p14:sldId id="607"/>
            <p14:sldId id="506"/>
            <p14:sldId id="464"/>
            <p14:sldId id="528"/>
            <p14:sldId id="577"/>
            <p14:sldId id="592"/>
            <p14:sldId id="593"/>
            <p14:sldId id="578"/>
            <p14:sldId id="471"/>
            <p14:sldId id="509"/>
            <p14:sldId id="510"/>
            <p14:sldId id="474"/>
            <p14:sldId id="532"/>
            <p14:sldId id="533"/>
            <p14:sldId id="476"/>
            <p14:sldId id="604"/>
            <p14:sldId id="487"/>
            <p14:sldId id="599"/>
            <p14:sldId id="594"/>
            <p14:sldId id="596"/>
            <p14:sldId id="597"/>
            <p14:sldId id="598"/>
            <p14:sldId id="541"/>
            <p14:sldId id="536"/>
          </p14:sldIdLst>
        </p14:section>
        <p14:section name="Plan" id="{56AF185C-D41C-4D60-84C7-E325B90F5196}">
          <p14:sldIdLst>
            <p14:sldId id="550"/>
          </p14:sldIdLst>
        </p14:section>
        <p14:section name="Extra" id="{F544F048-B5A2-49D9-886A-23A960D58F23}">
          <p14:sldIdLst>
            <p14:sldId id="615"/>
            <p14:sldId id="616"/>
            <p14:sldId id="617"/>
            <p14:sldId id="619"/>
            <p14:sldId id="618"/>
            <p14:sldId id="3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9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1ABC9C"/>
    <a:srgbClr val="E7E6E6"/>
    <a:srgbClr val="565656"/>
    <a:srgbClr val="FFFFFF"/>
    <a:srgbClr val="F8F8F8"/>
    <a:srgbClr val="FE1359"/>
    <a:srgbClr val="FAF8F9"/>
    <a:srgbClr val="F9E5D7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08" autoAdjust="0"/>
    <p:restoredTop sz="81356" autoAdjust="0"/>
  </p:normalViewPr>
  <p:slideViewPr>
    <p:cSldViewPr snapToGrid="0">
      <p:cViewPr varScale="1">
        <p:scale>
          <a:sx n="90" d="100"/>
          <a:sy n="90" d="100"/>
        </p:scale>
        <p:origin x="1038" y="84"/>
      </p:cViewPr>
      <p:guideLst>
        <p:guide orient="horz" pos="2160"/>
        <p:guide pos="3840"/>
        <p:guide pos="529"/>
        <p:guide pos="7197"/>
      </p:guideLst>
    </p:cSldViewPr>
  </p:slideViewPr>
  <p:outlineViewPr>
    <p:cViewPr>
      <p:scale>
        <a:sx n="33" d="100"/>
        <a:sy n="33" d="100"/>
      </p:scale>
      <p:origin x="0" y="-27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 smtClean="0"/>
              <a:t>Top Reinforcement</a:t>
            </a:r>
            <a:r>
              <a:rPr lang="en-US" altLang="zh-TW" baseline="0" dirty="0" smtClean="0"/>
              <a:t> </a:t>
            </a:r>
            <a:r>
              <a:rPr lang="en-US" altLang="zh-TW" dirty="0" smtClean="0"/>
              <a:t>Result</a:t>
            </a:r>
            <a:endParaRPr lang="zh-TW" alt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General</c:formatCode>
                <c:ptCount val="3"/>
                <c:pt idx="0">
                  <c:v>0.96799999999999997</c:v>
                </c:pt>
                <c:pt idx="1">
                  <c:v>0.92099999999999993</c:v>
                </c:pt>
                <c:pt idx="2">
                  <c:v>0.90099999999999991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B8-46AA-95A8-C9BCC2B9A71B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General</c:formatCode>
                <c:ptCount val="3"/>
                <c:pt idx="0">
                  <c:v>0.92400000000000004</c:v>
                </c:pt>
                <c:pt idx="1">
                  <c:v>0.88300000000000001</c:v>
                </c:pt>
                <c:pt idx="2">
                  <c:v>0.879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B8-46AA-95A8-C9BCC2B9A71B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General</c:formatCode>
                <c:ptCount val="3"/>
                <c:pt idx="0">
                  <c:v>0.875</c:v>
                </c:pt>
                <c:pt idx="1">
                  <c:v>0.84699999999999998</c:v>
                </c:pt>
                <c:pt idx="2">
                  <c:v>0.82700000000000007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EB8-46AA-95A8-C9BCC2B9A71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0.wmf"/><Relationship Id="rId1" Type="http://schemas.openxmlformats.org/officeDocument/2006/relationships/image" Target="../media/image26.wmf"/><Relationship Id="rId4" Type="http://schemas.openxmlformats.org/officeDocument/2006/relationships/image" Target="../media/image6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Relationship Id="rId4" Type="http://schemas.openxmlformats.org/officeDocument/2006/relationships/image" Target="../media/image111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image" Target="../media/image111.wmf"/><Relationship Id="rId1" Type="http://schemas.openxmlformats.org/officeDocument/2006/relationships/image" Target="../media/image110.wmf"/><Relationship Id="rId4" Type="http://schemas.openxmlformats.org/officeDocument/2006/relationships/image" Target="../media/image115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image" Target="../media/image118.wmf"/><Relationship Id="rId1" Type="http://schemas.openxmlformats.org/officeDocument/2006/relationships/image" Target="../media/image117.wmf"/><Relationship Id="rId4" Type="http://schemas.openxmlformats.org/officeDocument/2006/relationships/image" Target="../media/image109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2" Type="http://schemas.openxmlformats.org/officeDocument/2006/relationships/image" Target="../media/image121.wmf"/><Relationship Id="rId1" Type="http://schemas.openxmlformats.org/officeDocument/2006/relationships/image" Target="../media/image120.wmf"/><Relationship Id="rId4" Type="http://schemas.openxmlformats.org/officeDocument/2006/relationships/image" Target="../media/image12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e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wmf"/><Relationship Id="rId1" Type="http://schemas.openxmlformats.org/officeDocument/2006/relationships/image" Target="../media/image124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14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14.wmf"/><Relationship Id="rId5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4" Type="http://schemas.openxmlformats.org/officeDocument/2006/relationships/image" Target="../media/image43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4" Type="http://schemas.openxmlformats.org/officeDocument/2006/relationships/image" Target="../media/image4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B05D-A85A-41E9-95F8-557FC4A8E4EF}" type="datetimeFigureOut">
              <a:rPr lang="zh-TW" altLang="en-US" smtClean="0"/>
              <a:t>2019/6/21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FA8AB-93ED-4030-B179-2AF13832A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65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Try </a:t>
            </a:r>
            <a:r>
              <a:rPr lang="zh-CN" altLang="en-US" dirty="0"/>
              <a:t>講清楚脈絡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296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8105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同第</a:t>
            </a:r>
            <a:r>
              <a:rPr lang="en-US" altLang="zh-TW" dirty="0" smtClean="0"/>
              <a:t>3</a:t>
            </a:r>
            <a:r>
              <a:rPr lang="zh-TW" altLang="en-US" dirty="0" smtClean="0"/>
              <a:t>頁</a:t>
            </a:r>
            <a:endParaRPr lang="en-US" alt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1095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3803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459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338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015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81285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1950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10591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9159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用最有感覺的圖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17411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9M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9M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34000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MidSeismic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6M 0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HighSeismic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 12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27410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87794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28076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95709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理論最佳解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0917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由於很複雜，先記得最終的結果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400</a:t>
            </a:r>
            <a:endParaRPr lang="zh-TW" alt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22627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3500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5132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定義非線性驗證的邊界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88198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1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1990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LowSeismic4Floor12M</a:t>
            </a:r>
            <a:r>
              <a:rPr lang="en-US" altLang="zh-TW" baseline="0" dirty="0"/>
              <a:t> 0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4448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DBE 1602 11.5</a:t>
            </a:r>
          </a:p>
          <a:p>
            <a:r>
              <a:rPr lang="en-US" altLang="zh-TW" dirty="0"/>
              <a:t>MCE 1116 15.5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05941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22168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49760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2134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欣銓 </a:t>
            </a:r>
            <a:r>
              <a:rPr lang="en-US" dirty="0"/>
              <a:t>1140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4076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2978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GA </a:t>
            </a:r>
            <a:r>
              <a:rPr lang="zh-TW" altLang="en-US" dirty="0" smtClean="0"/>
              <a:t>演算法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6276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同第三頁的圖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7983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077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1686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B3B4D-10A2-4BE1-AB8E-3DCE5A42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7069-7A31-444D-80E6-B61C02E1392B}" type="datetime1">
              <a:rPr lang="fr-FR" altLang="zh-TW" smtClean="0"/>
              <a:t>21/06/2019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BF60-08D0-4FC5-B9EF-E3C7B7F02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4B90-A549-404C-9A50-A6D457809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846574-C5D9-4541-A02B-C658C406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F10B-ECA2-4753-8694-8A0132243A1A}" type="datetime1">
              <a:rPr lang="fr-FR" altLang="zh-TW" smtClean="0"/>
              <a:t>21/06/2019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F8029F-A75F-4A6C-9B77-D4DC0F2CE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7FFB95-0236-4810-BE8A-09F9C6E40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64A90B-CF09-4A0C-964C-CCE2F3891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63D6-108C-484F-A72E-357B7AC47626}" type="datetime1">
              <a:rPr lang="fr-FR" altLang="zh-TW" smtClean="0"/>
              <a:t>21/06/2019</a:t>
            </a:fld>
            <a:endParaRPr lang="fr-FR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A952C6-C50D-4D27-A031-9F982CD85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D60CB7-F310-48A1-80FC-606923F4C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A077DE-2949-4E1A-A7D2-4FBE62B42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E91A-1B1C-4AA6-BE7D-BFAB22416A0A}" type="datetime1">
              <a:rPr lang="fr-FR" altLang="zh-TW" smtClean="0"/>
              <a:t>21/06/2019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EE20-567C-4C34-8BB7-F1F7931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BE87-6DB0-404E-870D-522D1C646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674FCD-0A62-42CB-A507-A24ACB490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E6B3-FD71-4468-88B9-C0735253CCAA}" type="datetime1">
              <a:rPr lang="fr-FR" altLang="zh-TW" smtClean="0"/>
              <a:t>21/06/2019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AB05D0-E22C-472E-BF13-4E9F0150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109015-8337-4804-B005-FEEEEB222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3EC2353-4E52-497D-A4B2-2E750BD50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37967-40FB-4E34-8FF3-6969956CCBF8}" type="datetime1">
              <a:rPr lang="fr-FR" altLang="zh-TW" smtClean="0"/>
              <a:t>21/06/2019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13D28-51FB-4F50-BDBF-A7C8780FD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1FB78-7A43-425A-87EA-CC2A172D3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65860AB-B60C-4CB6-A224-D2EEA226F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CC2AA-C9BE-4B6D-A61B-7594931CB630}" type="datetime1">
              <a:rPr lang="fr-FR" altLang="zh-TW" smtClean="0"/>
              <a:t>21/06/2019</a:t>
            </a:fld>
            <a:endParaRPr lang="fr-FR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64F6EB-F5B4-42CC-A158-D347FFFC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F45674F-4740-4A8E-B735-D260A20B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8D4F98B-F535-42AC-B3A6-07C069450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5520A-363C-425F-A28D-4D02521E9EC2}" type="datetime1">
              <a:rPr lang="fr-FR" altLang="zh-TW" smtClean="0"/>
              <a:t>21/06/2019</a:t>
            </a:fld>
            <a:endParaRPr 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36F9E3-BC92-4459-8066-2F25BDEDE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2BD7FB-F1A6-4341-AF8B-A390D4CD4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391910-59C3-4A6C-A92C-14BCFCAAC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6E1-A9EF-44B8-BDC2-AD38F076111B}" type="datetime1">
              <a:rPr lang="fr-FR" altLang="zh-TW" smtClean="0"/>
              <a:t>21/06/2019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51203F5-0452-4F1B-8FDA-93CDD55EA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5E621A-06C1-48FB-B4B5-A6049B394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12089D0-15D8-4668-94AB-2DD2C8345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60845-F4F6-4A6C-87EC-25D40DD76F66}" type="datetime1">
              <a:rPr lang="fr-FR" altLang="zh-TW" smtClean="0"/>
              <a:t>21/06/2019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5F1F3D-483B-4FDF-BBAA-1EC89A09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F66571-F47F-42A0-B34E-6EE3B5213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9287C6F-AF18-4E1D-A332-6795B82A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758D6-ED01-4AE2-915C-7364812A8626}" type="datetime1">
              <a:rPr lang="fr-FR" altLang="zh-TW" smtClean="0"/>
              <a:t>21/06/2019</a:t>
            </a:fld>
            <a:endParaRPr lang="fr-FR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52D4871-2BFE-440D-9565-05EC7991F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744D931A-A296-4060-B127-F6EBFCAE4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599C8521-7469-4FAB-B2AA-C3011F6F2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EA16-B830-4EFF-8CB0-DE8E57720CDD}" type="datetime1">
              <a:rPr lang="fr-FR" altLang="zh-TW" smtClean="0"/>
              <a:t>21/06/2019</a:t>
            </a:fld>
            <a:endParaRPr lang="fr-FR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EE472D1E-0B39-43FF-9F13-3981AFE79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62D67ACC-D235-482D-AF73-EA30E6466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4BFA6CB-C65D-4E90-9429-6C9648851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9C44F-DB87-47B9-975C-3AD181DD0144}" type="datetime1">
              <a:rPr lang="fr-FR" altLang="zh-TW" smtClean="0"/>
              <a:t>21/06/2019</a:t>
            </a:fld>
            <a:endParaRPr lang="fr-FR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EF6C3DF-6884-4B5D-948B-1AAD3FFF9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CF0071-8C72-4C48-A571-6079DEBA9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97C81B4-7E4E-4BE4-A102-E12DBA2BF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8F73A-9A53-44D5-87A0-EF89FB35B76E}" type="datetime1">
              <a:rPr lang="fr-FR" altLang="zh-TW" smtClean="0"/>
              <a:t>21/06/2019</a:t>
            </a:fld>
            <a:endParaRPr lang="fr-FR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8401A73-EDF7-475F-8B26-27FE29552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39ACE44-BB68-49DE-B8DC-AE45C02C2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7DEC1FB-CCC2-44F6-B4BE-99835A5E9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877FE-3F74-424B-86C7-10EA22D7ED24}" type="datetime1">
              <a:rPr lang="fr-FR" altLang="zh-TW" smtClean="0"/>
              <a:t>21/06/2019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2FE9768-2159-419B-BE8B-EB4C4977A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B20FF6-87E9-4012-9AC2-A528E02A6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036832-CA27-43D7-AFE7-4DABA55B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7178-D13A-4930-A1A8-4200F7450DEF}" type="datetime1">
              <a:rPr lang="fr-FR" altLang="zh-TW" smtClean="0"/>
              <a:t>21/06/2019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068B8BF-E0FB-4289-B3FA-8D31CF53B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C5088B4-21E0-4209-BFB7-04477D033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3FAE6EA-4106-40FC-A22B-305E5CB04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3247B-B3F7-41BB-A95F-B6B56C48E17E}" type="datetime1">
              <a:rPr lang="fr-FR" altLang="zh-TW" smtClean="0"/>
              <a:t>21/06/2019</a:t>
            </a:fld>
            <a:endParaRPr lang="fr-FR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9012464-84E7-47E9-BE50-AEFE3F508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29AB68E-51CE-43DB-B931-258D45D43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CB354E0-8501-4F11-9BB2-C0E1B4987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140C-C5FE-4C35-B4E1-C65C06066FA9}" type="datetime1">
              <a:rPr lang="fr-FR" altLang="zh-TW" smtClean="0"/>
              <a:t>21/06/2019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D462-1B6D-4A6C-8C25-B8F837A2D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FC2D6-F569-4D56-9044-6DC01AE89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FBD1-3D9B-4272-AD61-7503861467DB}" type="datetime1">
              <a:rPr lang="fr-FR" altLang="zh-TW" smtClean="0"/>
              <a:t>21/06/2019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image" Target="../media/image28.png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27.wmf"/><Relationship Id="rId5" Type="http://schemas.openxmlformats.org/officeDocument/2006/relationships/image" Target="../media/image31.png"/><Relationship Id="rId10" Type="http://schemas.openxmlformats.org/officeDocument/2006/relationships/oleObject" Target="../embeddings/oleObject22.bin"/><Relationship Id="rId4" Type="http://schemas.openxmlformats.org/officeDocument/2006/relationships/image" Target="../media/image30.png"/><Relationship Id="rId9" Type="http://schemas.openxmlformats.org/officeDocument/2006/relationships/image" Target="../media/image26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38.wmf"/><Relationship Id="rId4" Type="http://schemas.openxmlformats.org/officeDocument/2006/relationships/image" Target="../media/image39.png"/><Relationship Id="rId9" Type="http://schemas.openxmlformats.org/officeDocument/2006/relationships/oleObject" Target="../embeddings/oleObject25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27.bin"/><Relationship Id="rId12" Type="http://schemas.openxmlformats.org/officeDocument/2006/relationships/image" Target="../media/image4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0.wmf"/><Relationship Id="rId11" Type="http://schemas.openxmlformats.org/officeDocument/2006/relationships/oleObject" Target="../embeddings/oleObject29.bin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42.wmf"/><Relationship Id="rId4" Type="http://schemas.openxmlformats.org/officeDocument/2006/relationships/image" Target="../media/image44.png"/><Relationship Id="rId9" Type="http://schemas.openxmlformats.org/officeDocument/2006/relationships/oleObject" Target="../embeddings/oleObject28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13" Type="http://schemas.openxmlformats.org/officeDocument/2006/relationships/image" Target="../media/image48.e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5.wmf"/><Relationship Id="rId12" Type="http://schemas.openxmlformats.org/officeDocument/2006/relationships/oleObject" Target="../embeddings/oleObject3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47.wmf"/><Relationship Id="rId5" Type="http://schemas.openxmlformats.org/officeDocument/2006/relationships/image" Target="../media/image50.png"/><Relationship Id="rId10" Type="http://schemas.openxmlformats.org/officeDocument/2006/relationships/oleObject" Target="../embeddings/oleObject32.bin"/><Relationship Id="rId4" Type="http://schemas.openxmlformats.org/officeDocument/2006/relationships/image" Target="../media/image49.png"/><Relationship Id="rId9" Type="http://schemas.openxmlformats.org/officeDocument/2006/relationships/image" Target="../media/image46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52.wmf"/><Relationship Id="rId4" Type="http://schemas.openxmlformats.org/officeDocument/2006/relationships/oleObject" Target="../embeddings/oleObject34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36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62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13" Type="http://schemas.openxmlformats.org/officeDocument/2006/relationships/image" Target="../media/image64.wmf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38.bin"/><Relationship Id="rId12" Type="http://schemas.openxmlformats.org/officeDocument/2006/relationships/oleObject" Target="../embeddings/oleObject40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6.wmf"/><Relationship Id="rId11" Type="http://schemas.openxmlformats.org/officeDocument/2006/relationships/image" Target="../media/image63.wmf"/><Relationship Id="rId5" Type="http://schemas.openxmlformats.org/officeDocument/2006/relationships/oleObject" Target="../embeddings/oleObject37.bin"/><Relationship Id="rId10" Type="http://schemas.openxmlformats.org/officeDocument/2006/relationships/oleObject" Target="../embeddings/oleObject39.bin"/><Relationship Id="rId4" Type="http://schemas.openxmlformats.org/officeDocument/2006/relationships/image" Target="../media/image65.png"/><Relationship Id="rId9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71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0.emf"/><Relationship Id="rId5" Type="http://schemas.openxmlformats.org/officeDocument/2006/relationships/image" Target="../media/image69.png"/><Relationship Id="rId4" Type="http://schemas.openxmlformats.org/officeDocument/2006/relationships/image" Target="../media/image68.emf"/><Relationship Id="rId9" Type="http://schemas.openxmlformats.org/officeDocument/2006/relationships/image" Target="../media/image67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72.wmf"/><Relationship Id="rId4" Type="http://schemas.openxmlformats.org/officeDocument/2006/relationships/oleObject" Target="../embeddings/oleObject42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72.wmf"/><Relationship Id="rId4" Type="http://schemas.openxmlformats.org/officeDocument/2006/relationships/oleObject" Target="../embeddings/oleObject42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43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43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44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77.w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76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43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44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91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90.emf"/><Relationship Id="rId5" Type="http://schemas.openxmlformats.org/officeDocument/2006/relationships/image" Target="../media/image89.wmf"/><Relationship Id="rId10" Type="http://schemas.openxmlformats.org/officeDocument/2006/relationships/image" Target="../media/image94.emf"/><Relationship Id="rId4" Type="http://schemas.openxmlformats.org/officeDocument/2006/relationships/oleObject" Target="../embeddings/oleObject47.bin"/><Relationship Id="rId9" Type="http://schemas.openxmlformats.org/officeDocument/2006/relationships/image" Target="../media/image93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7" Type="http://schemas.openxmlformats.org/officeDocument/2006/relationships/image" Target="../media/image7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48.bin"/><Relationship Id="rId5" Type="http://schemas.openxmlformats.org/officeDocument/2006/relationships/image" Target="../media/image98.png"/><Relationship Id="rId4" Type="http://schemas.openxmlformats.org/officeDocument/2006/relationships/image" Target="../media/image97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7" Type="http://schemas.openxmlformats.org/officeDocument/2006/relationships/image" Target="../media/image102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73.wmf"/><Relationship Id="rId5" Type="http://schemas.openxmlformats.org/officeDocument/2006/relationships/oleObject" Target="../embeddings/oleObject49.bin"/><Relationship Id="rId4" Type="http://schemas.openxmlformats.org/officeDocument/2006/relationships/image" Target="../media/image101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720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60.png"/><Relationship Id="rId5" Type="http://schemas.openxmlformats.org/officeDocument/2006/relationships/image" Target="../media/image700.png"/><Relationship Id="rId4" Type="http://schemas.openxmlformats.org/officeDocument/2006/relationships/image" Target="../media/image69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7" Type="http://schemas.openxmlformats.org/officeDocument/2006/relationships/image" Target="../media/image840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4" Type="http://schemas.openxmlformats.org/officeDocument/2006/relationships/image" Target="../media/image81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107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05.wmf"/><Relationship Id="rId5" Type="http://schemas.openxmlformats.org/officeDocument/2006/relationships/oleObject" Target="../embeddings/oleObject50.bin"/><Relationship Id="rId4" Type="http://schemas.openxmlformats.org/officeDocument/2006/relationships/image" Target="../media/image10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13" Type="http://schemas.openxmlformats.org/officeDocument/2006/relationships/image" Target="../media/image111.wmf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108.wmf"/><Relationship Id="rId12" Type="http://schemas.openxmlformats.org/officeDocument/2006/relationships/oleObject" Target="../embeddings/oleObject5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51.bin"/><Relationship Id="rId11" Type="http://schemas.openxmlformats.org/officeDocument/2006/relationships/image" Target="../media/image110.wmf"/><Relationship Id="rId5" Type="http://schemas.openxmlformats.org/officeDocument/2006/relationships/image" Target="../media/image113.emf"/><Relationship Id="rId10" Type="http://schemas.openxmlformats.org/officeDocument/2006/relationships/oleObject" Target="../embeddings/oleObject53.bin"/><Relationship Id="rId4" Type="http://schemas.openxmlformats.org/officeDocument/2006/relationships/image" Target="../media/image112.emf"/><Relationship Id="rId9" Type="http://schemas.openxmlformats.org/officeDocument/2006/relationships/image" Target="../media/image109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13" Type="http://schemas.openxmlformats.org/officeDocument/2006/relationships/oleObject" Target="../embeddings/oleObject9.bin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6.bin"/><Relationship Id="rId12" Type="http://schemas.openxmlformats.org/officeDocument/2006/relationships/image" Target="../media/image15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4.wmf"/><Relationship Id="rId4" Type="http://schemas.openxmlformats.org/officeDocument/2006/relationships/image" Target="../media/image16.png"/><Relationship Id="rId9" Type="http://schemas.openxmlformats.org/officeDocument/2006/relationships/oleObject" Target="../embeddings/oleObject7.bin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wmf"/><Relationship Id="rId3" Type="http://schemas.openxmlformats.org/officeDocument/2006/relationships/image" Target="../media/image113.emf"/><Relationship Id="rId7" Type="http://schemas.openxmlformats.org/officeDocument/2006/relationships/oleObject" Target="../embeddings/oleObject56.bin"/><Relationship Id="rId12" Type="http://schemas.openxmlformats.org/officeDocument/2006/relationships/image" Target="../media/image11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10.wmf"/><Relationship Id="rId11" Type="http://schemas.openxmlformats.org/officeDocument/2006/relationships/oleObject" Target="../embeddings/oleObject58.bin"/><Relationship Id="rId5" Type="http://schemas.openxmlformats.org/officeDocument/2006/relationships/oleObject" Target="../embeddings/oleObject55.bin"/><Relationship Id="rId10" Type="http://schemas.openxmlformats.org/officeDocument/2006/relationships/image" Target="../media/image114.wmf"/><Relationship Id="rId4" Type="http://schemas.openxmlformats.org/officeDocument/2006/relationships/image" Target="../media/image116.emf"/><Relationship Id="rId9" Type="http://schemas.openxmlformats.org/officeDocument/2006/relationships/oleObject" Target="../embeddings/oleObject57.bin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3" Type="http://schemas.openxmlformats.org/officeDocument/2006/relationships/image" Target="../media/image119.emf"/><Relationship Id="rId7" Type="http://schemas.openxmlformats.org/officeDocument/2006/relationships/image" Target="../media/image118.wmf"/><Relationship Id="rId12" Type="http://schemas.openxmlformats.org/officeDocument/2006/relationships/image" Target="../media/image10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60.bin"/><Relationship Id="rId11" Type="http://schemas.openxmlformats.org/officeDocument/2006/relationships/oleObject" Target="../embeddings/oleObject52.bin"/><Relationship Id="rId5" Type="http://schemas.openxmlformats.org/officeDocument/2006/relationships/image" Target="../media/image117.wmf"/><Relationship Id="rId10" Type="http://schemas.openxmlformats.org/officeDocument/2006/relationships/image" Target="../media/image108.wmf"/><Relationship Id="rId4" Type="http://schemas.openxmlformats.org/officeDocument/2006/relationships/oleObject" Target="../embeddings/oleObject59.bin"/><Relationship Id="rId9" Type="http://schemas.openxmlformats.org/officeDocument/2006/relationships/oleObject" Target="../embeddings/oleObject61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wmf"/><Relationship Id="rId3" Type="http://schemas.openxmlformats.org/officeDocument/2006/relationships/image" Target="../media/image112.emf"/><Relationship Id="rId7" Type="http://schemas.openxmlformats.org/officeDocument/2006/relationships/oleObject" Target="../embeddings/oleObject63.bin"/><Relationship Id="rId12" Type="http://schemas.openxmlformats.org/officeDocument/2006/relationships/image" Target="../media/image12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20.wmf"/><Relationship Id="rId11" Type="http://schemas.openxmlformats.org/officeDocument/2006/relationships/oleObject" Target="../embeddings/oleObject65.bin"/><Relationship Id="rId5" Type="http://schemas.openxmlformats.org/officeDocument/2006/relationships/oleObject" Target="../embeddings/oleObject62.bin"/><Relationship Id="rId10" Type="http://schemas.openxmlformats.org/officeDocument/2006/relationships/image" Target="../media/image122.wmf"/><Relationship Id="rId4" Type="http://schemas.openxmlformats.org/officeDocument/2006/relationships/image" Target="../media/image113.emf"/><Relationship Id="rId9" Type="http://schemas.openxmlformats.org/officeDocument/2006/relationships/oleObject" Target="../embeddings/oleObject64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wmf"/><Relationship Id="rId3" Type="http://schemas.openxmlformats.org/officeDocument/2006/relationships/image" Target="../media/image126.emf"/><Relationship Id="rId7" Type="http://schemas.openxmlformats.org/officeDocument/2006/relationships/oleObject" Target="../embeddings/oleObject67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24.wmf"/><Relationship Id="rId5" Type="http://schemas.openxmlformats.org/officeDocument/2006/relationships/oleObject" Target="../embeddings/oleObject66.bin"/><Relationship Id="rId4" Type="http://schemas.openxmlformats.org/officeDocument/2006/relationships/image" Target="../media/image127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7" Type="http://schemas.openxmlformats.org/officeDocument/2006/relationships/image" Target="../media/image160.emf"/><Relationship Id="rId2" Type="http://schemas.openxmlformats.org/officeDocument/2006/relationships/image" Target="../media/image155.e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9.emf"/><Relationship Id="rId5" Type="http://schemas.openxmlformats.org/officeDocument/2006/relationships/image" Target="../media/image158.emf"/><Relationship Id="rId4" Type="http://schemas.openxmlformats.org/officeDocument/2006/relationships/image" Target="../media/image157.e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210.png"/><Relationship Id="rId4" Type="http://schemas.openxmlformats.org/officeDocument/2006/relationships/image" Target="../media/image16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0.bin"/><Relationship Id="rId13" Type="http://schemas.openxmlformats.org/officeDocument/2006/relationships/image" Target="../media/image175.png"/><Relationship Id="rId3" Type="http://schemas.openxmlformats.org/officeDocument/2006/relationships/image" Target="../media/image173.png"/><Relationship Id="rId7" Type="http://schemas.openxmlformats.org/officeDocument/2006/relationships/image" Target="../media/image24.wmf"/><Relationship Id="rId12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69.bin"/><Relationship Id="rId11" Type="http://schemas.openxmlformats.org/officeDocument/2006/relationships/oleObject" Target="../embeddings/oleObject72.bin"/><Relationship Id="rId5" Type="http://schemas.openxmlformats.org/officeDocument/2006/relationships/image" Target="../media/image14.wmf"/><Relationship Id="rId10" Type="http://schemas.openxmlformats.org/officeDocument/2006/relationships/image" Target="../media/image174.png"/><Relationship Id="rId4" Type="http://schemas.openxmlformats.org/officeDocument/2006/relationships/oleObject" Target="../embeddings/oleObject68.bin"/><Relationship Id="rId9" Type="http://schemas.openxmlformats.org/officeDocument/2006/relationships/oleObject" Target="../embeddings/oleObject71.bin"/><Relationship Id="rId14" Type="http://schemas.openxmlformats.org/officeDocument/2006/relationships/image" Target="../media/image176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5.bin"/><Relationship Id="rId13" Type="http://schemas.openxmlformats.org/officeDocument/2006/relationships/image" Target="../media/image175.png"/><Relationship Id="rId3" Type="http://schemas.openxmlformats.org/officeDocument/2006/relationships/image" Target="../media/image173.png"/><Relationship Id="rId7" Type="http://schemas.openxmlformats.org/officeDocument/2006/relationships/image" Target="../media/image24.wmf"/><Relationship Id="rId12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74.bin"/><Relationship Id="rId11" Type="http://schemas.openxmlformats.org/officeDocument/2006/relationships/oleObject" Target="../embeddings/oleObject77.bin"/><Relationship Id="rId5" Type="http://schemas.openxmlformats.org/officeDocument/2006/relationships/image" Target="../media/image14.wmf"/><Relationship Id="rId10" Type="http://schemas.openxmlformats.org/officeDocument/2006/relationships/image" Target="../media/image174.png"/><Relationship Id="rId4" Type="http://schemas.openxmlformats.org/officeDocument/2006/relationships/oleObject" Target="../embeddings/oleObject73.bin"/><Relationship Id="rId9" Type="http://schemas.openxmlformats.org/officeDocument/2006/relationships/oleObject" Target="../embeddings/oleObject76.bin"/><Relationship Id="rId14" Type="http://schemas.openxmlformats.org/officeDocument/2006/relationships/image" Target="../media/image17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21.wmf"/><Relationship Id="rId5" Type="http://schemas.openxmlformats.org/officeDocument/2006/relationships/image" Target="../media/image23.png"/><Relationship Id="rId10" Type="http://schemas.openxmlformats.org/officeDocument/2006/relationships/oleObject" Target="../embeddings/oleObject12.bin"/><Relationship Id="rId4" Type="http://schemas.openxmlformats.org/officeDocument/2006/relationships/image" Target="../media/image22.png"/><Relationship Id="rId9" Type="http://schemas.openxmlformats.org/officeDocument/2006/relationships/image" Target="../media/image20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13" Type="http://schemas.openxmlformats.org/officeDocument/2006/relationships/oleObject" Target="../embeddings/oleObject18.bin"/><Relationship Id="rId3" Type="http://schemas.openxmlformats.org/officeDocument/2006/relationships/image" Target="../media/image28.png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7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14.w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3.bin"/><Relationship Id="rId15" Type="http://schemas.openxmlformats.org/officeDocument/2006/relationships/oleObject" Target="../embeddings/oleObject19.bin"/><Relationship Id="rId10" Type="http://schemas.openxmlformats.org/officeDocument/2006/relationships/oleObject" Target="../embeddings/oleObject16.bin"/><Relationship Id="rId4" Type="http://schemas.openxmlformats.org/officeDocument/2006/relationships/image" Target="../media/image29.png"/><Relationship Id="rId9" Type="http://schemas.openxmlformats.org/officeDocument/2006/relationships/oleObject" Target="../embeddings/oleObject15.bin"/><Relationship Id="rId14" Type="http://schemas.openxmlformats.org/officeDocument/2006/relationships/image" Target="../media/image2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3450142"/>
            <a:ext cx="121920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Feasibility of Beam Reinforcement Optimization for Practical Application</a:t>
            </a:r>
            <a:endParaRPr lang="fr-FR" sz="3600" spc="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9200" y="4948615"/>
            <a:ext cx="72136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Advisor : Prof. </a:t>
            </a:r>
            <a:r>
              <a:rPr lang="en-US" sz="3600" dirty="0" err="1">
                <a:cs typeface="Segoe UI" panose="020B0502040204020203" pitchFamily="34" charset="0"/>
              </a:rPr>
              <a:t>K.C.Chang</a:t>
            </a:r>
            <a:endParaRPr lang="en-US" sz="3600" dirty="0">
              <a:cs typeface="Segoe UI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Presenters : You-Ran </a:t>
            </a:r>
            <a:r>
              <a:rPr lang="en-US" sz="3600" dirty="0" err="1">
                <a:cs typeface="Segoe UI" panose="020B0502040204020203" pitchFamily="34" charset="0"/>
              </a:rPr>
              <a:t>Nai</a:t>
            </a:r>
            <a:endParaRPr lang="en-US" sz="3600" dirty="0"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53002" y="1005004"/>
            <a:ext cx="2285998" cy="2285996"/>
            <a:chOff x="4761188" y="954891"/>
            <a:chExt cx="2669626" cy="2669624"/>
          </a:xfrm>
        </p:grpSpPr>
        <p:sp>
          <p:nvSpPr>
            <p:cNvPr id="3" name="Oval 2"/>
            <p:cNvSpPr/>
            <p:nvPr/>
          </p:nvSpPr>
          <p:spPr>
            <a:xfrm>
              <a:off x="4761188" y="954891"/>
              <a:ext cx="2669626" cy="2669624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/>
            <p:cNvSpPr/>
            <p:nvPr/>
          </p:nvSpPr>
          <p:spPr>
            <a:xfrm>
              <a:off x="5328746" y="1522450"/>
              <a:ext cx="1534508" cy="1534506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5738650" y="1932353"/>
              <a:ext cx="714700" cy="714700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BD8A79-6813-42E3-A0C1-B25AC3301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3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4209" y="1730375"/>
            <a:ext cx="6095238" cy="4571429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4209" y="1736382"/>
            <a:ext cx="6095238" cy="4571429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4209" y="1731756"/>
            <a:ext cx="6095238" cy="4571429"/>
          </a:xfrm>
          <a:prstGeom prst="rect">
            <a:avLst/>
          </a:prstGeom>
        </p:spPr>
      </p:pic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Procedure B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10</a:t>
            </a:fld>
            <a:endParaRPr lang="fr-FR"/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310901"/>
              </p:ext>
            </p:extLst>
          </p:nvPr>
        </p:nvGraphicFramePr>
        <p:xfrm>
          <a:off x="9154882" y="4861036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80" name="Equation" r:id="rId6" imgW="1422360" imgH="380880" progId="Equation.DSMT4">
                  <p:embed/>
                </p:oleObj>
              </mc:Choice>
              <mc:Fallback>
                <p:oleObj name="Equation" r:id="rId6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54882" y="4861036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107730"/>
              </p:ext>
            </p:extLst>
          </p:nvPr>
        </p:nvGraphicFramePr>
        <p:xfrm>
          <a:off x="9154882" y="1993500"/>
          <a:ext cx="25527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81" name="Equation" r:id="rId8" imgW="2552400" imgH="1117440" progId="Equation.DSMT4">
                  <p:embed/>
                </p:oleObj>
              </mc:Choice>
              <mc:Fallback>
                <p:oleObj name="Equation" r:id="rId8" imgW="2552400" imgH="1117440" progId="Equation.DSMT4">
                  <p:embed/>
                  <p:pic>
                    <p:nvPicPr>
                      <p:cNvPr id="34" name="物件 3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154882" y="1993500"/>
                        <a:ext cx="25527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4831133"/>
              </p:ext>
            </p:extLst>
          </p:nvPr>
        </p:nvGraphicFramePr>
        <p:xfrm>
          <a:off x="9154882" y="3380720"/>
          <a:ext cx="26416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82" name="Equation" r:id="rId10" imgW="2641320" imgH="850680" progId="Equation.DSMT4">
                  <p:embed/>
                </p:oleObj>
              </mc:Choice>
              <mc:Fallback>
                <p:oleObj name="Equation" r:id="rId10" imgW="2641320" imgH="850680" progId="Equation.DSMT4">
                  <p:embed/>
                  <p:pic>
                    <p:nvPicPr>
                      <p:cNvPr id="35" name="物件 3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154882" y="3380720"/>
                        <a:ext cx="26416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線單箭頭接點 10"/>
          <p:cNvCxnSpPr/>
          <p:nvPr/>
        </p:nvCxnSpPr>
        <p:spPr>
          <a:xfrm>
            <a:off x="3890739" y="269531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3995653" y="288552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4034278" y="311110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4177818" y="3309285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4282732" y="3527747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4420595" y="3709682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>
            <a:off x="7917367" y="2419814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>
            <a:off x="7839308" y="2669723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H="1">
            <a:off x="7738948" y="2882874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7677615" y="3111100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H="1">
            <a:off x="7554953" y="3309285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7393261" y="3527747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7320777" y="3698531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65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73853" y="1738713"/>
            <a:ext cx="6095238" cy="457142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8309" y="1738713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Multi-Cut</a:t>
            </a:r>
            <a:endParaRPr lang="en-US" altLang="zh-TW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11</a:t>
            </a:fld>
            <a:endParaRPr lang="fr-FR"/>
          </a:p>
        </p:txBody>
      </p:sp>
      <p:sp>
        <p:nvSpPr>
          <p:cNvPr id="19" name="文字方塊 18"/>
          <p:cNvSpPr txBox="1"/>
          <p:nvPr/>
        </p:nvSpPr>
        <p:spPr>
          <a:xfrm>
            <a:off x="9027617" y="1891246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856533" y="5139640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 flipV="1">
            <a:off x="9203276" y="2421200"/>
            <a:ext cx="0" cy="1723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9203276" y="4144911"/>
            <a:ext cx="0" cy="994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1061168" y="4880187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56359" y="2945202"/>
            <a:ext cx="158472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Multi-Cut-4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16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995" y="1569945"/>
            <a:ext cx="6095238" cy="457142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120581" y="2096074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967802" y="4891484"/>
            <a:ext cx="846000" cy="33321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468164" y="5100662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1835051" y="521348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C3D0B9-BC05-4810-B7A6-4BAFB4EB8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12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8075584" y="920889"/>
            <a:ext cx="2144177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傳統梁鋼筋配置</a:t>
            </a:r>
            <a:r>
              <a:rPr lang="zh-TW" altLang="en-US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圖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348955"/>
            <a:ext cx="6103346" cy="4683445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7690864" y="3369509"/>
            <a:ext cx="291361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最佳</a:t>
            </a: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化</a:t>
            </a:r>
            <a:r>
              <a:rPr lang="zh-TW" alt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梁鋼筋</a:t>
            </a: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配置示意圖</a:t>
            </a:r>
          </a:p>
        </p:txBody>
      </p:sp>
      <p:sp>
        <p:nvSpPr>
          <p:cNvPr id="21" name="矩形 20"/>
          <p:cNvSpPr/>
          <p:nvPr/>
        </p:nvSpPr>
        <p:spPr>
          <a:xfrm>
            <a:off x="1960673" y="2422947"/>
            <a:ext cx="601211" cy="12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152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18393-CB14-1848-9D15-D29FF2BE8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13</a:t>
            </a:fld>
            <a:endParaRPr lang="fr-FR"/>
          </a:p>
        </p:txBody>
      </p:sp>
      <p:pic>
        <p:nvPicPr>
          <p:cNvPr id="5" name="Picture 1" descr="/var/folders/rp/1m3l6v2x0dq9jdn72y0fvxhr0000gn/T/com.microsoft.Powerpoint/WebArchiveCopyPasteTempFiles/p13062">
            <a:extLst>
              <a:ext uri="{FF2B5EF4-FFF2-40B4-BE49-F238E27FC236}">
                <a16:creationId xmlns:a16="http://schemas.microsoft.com/office/drawing/2014/main" id="{F3E4C39D-C332-1A4F-85C1-8A322B3B194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r="22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69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圖片 3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6179" y="1730180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Design Shear - Vu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14</a:t>
            </a:fld>
            <a:endParaRPr lang="fr-FR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7731546"/>
              </p:ext>
            </p:extLst>
          </p:nvPr>
        </p:nvGraphicFramePr>
        <p:xfrm>
          <a:off x="6805613" y="1641045"/>
          <a:ext cx="1422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29" name="Equation" r:id="rId5" imgW="1422360" imgH="355320" progId="Equation.DSMT4">
                  <p:embed/>
                </p:oleObj>
              </mc:Choice>
              <mc:Fallback>
                <p:oleObj name="Equation" r:id="rId5" imgW="1422360" imgH="35532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05613" y="1641045"/>
                        <a:ext cx="14224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6241058"/>
              </p:ext>
            </p:extLst>
          </p:nvPr>
        </p:nvGraphicFramePr>
        <p:xfrm>
          <a:off x="6805613" y="3063485"/>
          <a:ext cx="469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30" name="Equation" r:id="rId7" imgW="469800" imgH="330120" progId="Equation.DSMT4">
                  <p:embed/>
                </p:oleObj>
              </mc:Choice>
              <mc:Fallback>
                <p:oleObj name="Equation" r:id="rId7" imgW="469800" imgH="330120" progId="Equation.DSMT4">
                  <p:embed/>
                  <p:pic>
                    <p:nvPicPr>
                      <p:cNvPr id="2" name="物件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05613" y="3063485"/>
                        <a:ext cx="4699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線單箭頭接點 9"/>
          <p:cNvCxnSpPr/>
          <p:nvPr/>
        </p:nvCxnSpPr>
        <p:spPr>
          <a:xfrm>
            <a:off x="6337005" y="4026529"/>
            <a:ext cx="0" cy="160872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3053708"/>
              </p:ext>
            </p:extLst>
          </p:nvPr>
        </p:nvGraphicFramePr>
        <p:xfrm>
          <a:off x="6805613" y="4449892"/>
          <a:ext cx="45593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31" name="Equation" r:id="rId9" imgW="4559040" imgH="761760" progId="Equation.DSMT4">
                  <p:embed/>
                </p:oleObj>
              </mc:Choice>
              <mc:Fallback>
                <p:oleObj name="Equation" r:id="rId9" imgW="4559040" imgH="761760" progId="Equation.DSMT4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05613" y="4449892"/>
                        <a:ext cx="45593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直線單箭頭接點 30"/>
          <p:cNvCxnSpPr/>
          <p:nvPr/>
        </p:nvCxnSpPr>
        <p:spPr>
          <a:xfrm>
            <a:off x="6337005" y="2424222"/>
            <a:ext cx="0" cy="160872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57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2281" y="1734505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15</a:t>
            </a:fld>
            <a:endParaRPr lang="fr-FR"/>
          </a:p>
        </p:txBody>
      </p:sp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0262475"/>
              </p:ext>
            </p:extLst>
          </p:nvPr>
        </p:nvGraphicFramePr>
        <p:xfrm>
          <a:off x="8610600" y="4878395"/>
          <a:ext cx="35433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06" name="Equation" r:id="rId5" imgW="3543120" imgH="812520" progId="Equation.DSMT4">
                  <p:embed/>
                </p:oleObj>
              </mc:Choice>
              <mc:Fallback>
                <p:oleObj name="Equation" r:id="rId5" imgW="3543120" imgH="81252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10600" y="4878395"/>
                        <a:ext cx="35433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5482438"/>
              </p:ext>
            </p:extLst>
          </p:nvPr>
        </p:nvGraphicFramePr>
        <p:xfrm>
          <a:off x="8610600" y="2217697"/>
          <a:ext cx="20955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07" name="Equation" r:id="rId7" imgW="2095200" imgH="495000" progId="Equation.DSMT4">
                  <p:embed/>
                </p:oleObj>
              </mc:Choice>
              <mc:Fallback>
                <p:oleObj name="Equation" r:id="rId7" imgW="2095200" imgH="495000" progId="Equation.DSMT4">
                  <p:embed/>
                  <p:pic>
                    <p:nvPicPr>
                      <p:cNvPr id="18" name="物件 1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610600" y="2217697"/>
                        <a:ext cx="20955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7184992"/>
              </p:ext>
            </p:extLst>
          </p:nvPr>
        </p:nvGraphicFramePr>
        <p:xfrm>
          <a:off x="8610600" y="4191974"/>
          <a:ext cx="1778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08" name="Equation" r:id="rId9" imgW="1777680" imgH="482400" progId="Equation.DSMT4">
                  <p:embed/>
                </p:oleObj>
              </mc:Choice>
              <mc:Fallback>
                <p:oleObj name="Equation" r:id="rId9" imgW="1777680" imgH="482400" progId="Equation.DSMT4">
                  <p:embed/>
                  <p:pic>
                    <p:nvPicPr>
                      <p:cNvPr id="19" name="物件 1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610600" y="4191974"/>
                        <a:ext cx="1778000" cy="4826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直線單箭頭接點 22"/>
          <p:cNvCxnSpPr/>
          <p:nvPr/>
        </p:nvCxnSpPr>
        <p:spPr>
          <a:xfrm>
            <a:off x="7357736" y="4020331"/>
            <a:ext cx="0" cy="8258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物件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9558959"/>
              </p:ext>
            </p:extLst>
          </p:nvPr>
        </p:nvGraphicFramePr>
        <p:xfrm>
          <a:off x="1633276" y="3248356"/>
          <a:ext cx="10541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09" name="Equation" r:id="rId11" imgW="1054080" imgH="723600" progId="Equation.DSMT4">
                  <p:embed/>
                </p:oleObj>
              </mc:Choice>
              <mc:Fallback>
                <p:oleObj name="Equation" r:id="rId11" imgW="1054080" imgH="723600" progId="Equation.DSMT4">
                  <p:embed/>
                  <p:pic>
                    <p:nvPicPr>
                      <p:cNvPr id="4" name="物件 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633276" y="3248356"/>
                        <a:ext cx="1054100" cy="7239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直線單箭頭接點 25"/>
          <p:cNvCxnSpPr/>
          <p:nvPr/>
        </p:nvCxnSpPr>
        <p:spPr>
          <a:xfrm flipH="1">
            <a:off x="3047344" y="3610306"/>
            <a:ext cx="11737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7432156" y="4465173"/>
            <a:ext cx="11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44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5722" y="1731691"/>
            <a:ext cx="6095238" cy="457142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6606" y="1731691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16</a:t>
            </a:fld>
            <a:endParaRPr lang="fr-FR"/>
          </a:p>
        </p:txBody>
      </p:sp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7630601"/>
              </p:ext>
            </p:extLst>
          </p:nvPr>
        </p:nvGraphicFramePr>
        <p:xfrm>
          <a:off x="7670800" y="4120032"/>
          <a:ext cx="3683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26" name="Equation" r:id="rId6" imgW="3682800" imgH="685800" progId="Equation.DSMT4">
                  <p:embed/>
                </p:oleObj>
              </mc:Choice>
              <mc:Fallback>
                <p:oleObj name="Equation" r:id="rId6" imgW="3682800" imgH="685800" progId="Equation.DSMT4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70800" y="4120032"/>
                        <a:ext cx="3683000" cy="6858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直線單箭頭接點 13"/>
          <p:cNvCxnSpPr/>
          <p:nvPr/>
        </p:nvCxnSpPr>
        <p:spPr>
          <a:xfrm>
            <a:off x="7549116" y="4001035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>
            <a:off x="4635791" y="1954538"/>
            <a:ext cx="29133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61131"/>
              </p:ext>
            </p:extLst>
          </p:nvPr>
        </p:nvGraphicFramePr>
        <p:xfrm>
          <a:off x="5346591" y="1325888"/>
          <a:ext cx="1333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27" name="Equation" r:id="rId8" imgW="1333440" imgH="609480" progId="Equation.DSMT4">
                  <p:embed/>
                </p:oleObj>
              </mc:Choice>
              <mc:Fallback>
                <p:oleObj name="Equation" r:id="rId8" imgW="1333440" imgH="609480" progId="Equation.DSMT4">
                  <p:embed/>
                  <p:pic>
                    <p:nvPicPr>
                      <p:cNvPr id="10" name="物件 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46591" y="1325888"/>
                        <a:ext cx="1333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4756676" y="2896032"/>
            <a:ext cx="252000" cy="122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026735" y="4132052"/>
            <a:ext cx="2157772" cy="126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7177888" y="2896032"/>
            <a:ext cx="98795" cy="122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9" name="物件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180703"/>
              </p:ext>
            </p:extLst>
          </p:nvPr>
        </p:nvGraphicFramePr>
        <p:xfrm>
          <a:off x="4917180" y="5992745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28" name="Equation" r:id="rId10" imgW="203040" imgH="609480" progId="Equation.DSMT4">
                  <p:embed/>
                </p:oleObj>
              </mc:Choice>
              <mc:Fallback>
                <p:oleObj name="Equation" r:id="rId10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917180" y="5992745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4889445"/>
              </p:ext>
            </p:extLst>
          </p:nvPr>
        </p:nvGraphicFramePr>
        <p:xfrm>
          <a:off x="7074012" y="5997244"/>
          <a:ext cx="19050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29" name="Equation" r:id="rId12" imgW="190514" imgH="600191" progId="Equation.DSMT4">
                  <p:embed/>
                </p:oleObj>
              </mc:Choice>
              <mc:Fallback>
                <p:oleObj name="Equation" r:id="rId12" imgW="190514" imgH="60019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74012" y="5997244"/>
                        <a:ext cx="190500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296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17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smtClean="0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29911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7395" y="1731869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697912" cy="701731"/>
          </a:xfrm>
        </p:spPr>
        <p:txBody>
          <a:bodyPr/>
          <a:lstStyle/>
          <a:p>
            <a:r>
              <a:rPr lang="en-US" altLang="zh-TW" dirty="0" smtClean="0"/>
              <a:t>Optimization </a:t>
            </a:r>
            <a:r>
              <a:rPr lang="en-US" altLang="zh-TW" dirty="0"/>
              <a:t>vs Tradition</a:t>
            </a:r>
            <a:endParaRPr lang="zh-TW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18</a:t>
            </a:fld>
            <a:endParaRPr lang="fr-FR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30" y="1731870"/>
            <a:ext cx="6095238" cy="4571429"/>
          </a:xfrm>
          <a:prstGeom prst="rect">
            <a:avLst/>
          </a:prstGeom>
        </p:spPr>
      </p:pic>
      <p:sp>
        <p:nvSpPr>
          <p:cNvPr id="34" name="文字方塊 33"/>
          <p:cNvSpPr txBox="1"/>
          <p:nvPr/>
        </p:nvSpPr>
        <p:spPr>
          <a:xfrm>
            <a:off x="1062381" y="2606139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2982714" y="3817203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4801117" y="2268632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7439202" y="2271069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19-#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2971036" y="5142544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4870073" y="4814029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960673" y="2584872"/>
            <a:ext cx="601211" cy="12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4130106" y="2257999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977327" y="5053409"/>
            <a:ext cx="846000" cy="33321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4477689" y="5262587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1844576" y="5375406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8500535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8664701" y="5251918"/>
            <a:ext cx="1571276" cy="108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10235977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8664701" y="3394834"/>
            <a:ext cx="1571276" cy="360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8537897" y="5362293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10235977" y="5370919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/>
          <p:cNvSpPr txBox="1"/>
          <p:nvPr/>
        </p:nvSpPr>
        <p:spPr>
          <a:xfrm>
            <a:off x="10947965" y="2271069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19-#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9143684" y="3754834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1091560" y="4600316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7439202" y="509022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10-#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10947965" y="509022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10-#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9143684" y="4754453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7-#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6998102" y="3911394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6998102" y="4500810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103%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5243514" y="3790627"/>
            <a:ext cx="552395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78%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5243514" y="4380043"/>
            <a:ext cx="56041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58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5085" y="1574606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Factors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19</a:t>
            </a:fld>
            <a:endParaRPr lang="fr-FR"/>
          </a:p>
        </p:txBody>
      </p:sp>
      <p:cxnSp>
        <p:nvCxnSpPr>
          <p:cNvPr id="16" name="直線單箭頭接點 15"/>
          <p:cNvCxnSpPr/>
          <p:nvPr/>
        </p:nvCxnSpPr>
        <p:spPr>
          <a:xfrm flipH="1">
            <a:off x="2501660" y="2706831"/>
            <a:ext cx="12335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1497218" y="2493118"/>
            <a:ext cx="100444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Moment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>
            <a:off x="6931581" y="3431391"/>
            <a:ext cx="22292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9407968" y="3217678"/>
            <a:ext cx="10107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3" name="物件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5467752"/>
              </p:ext>
            </p:extLst>
          </p:nvPr>
        </p:nvGraphicFramePr>
        <p:xfrm>
          <a:off x="747289" y="3240891"/>
          <a:ext cx="17145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39" name="Equation" r:id="rId4" imgW="1714320" imgH="380880" progId="Equation.DSMT4">
                  <p:embed/>
                </p:oleObj>
              </mc:Choice>
              <mc:Fallback>
                <p:oleObj name="Equation" r:id="rId4" imgW="1714320" imgH="380880" progId="Equation.DSMT4">
                  <p:embed/>
                  <p:pic>
                    <p:nvPicPr>
                      <p:cNvPr id="9" name="物件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7289" y="3240891"/>
                        <a:ext cx="17145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直線單箭頭接點 25"/>
          <p:cNvCxnSpPr/>
          <p:nvPr/>
        </p:nvCxnSpPr>
        <p:spPr>
          <a:xfrm flipH="1">
            <a:off x="2501660" y="3431391"/>
            <a:ext cx="20703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18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smtClean="0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7880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8239"/>
            <a:ext cx="6095238" cy="4571429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9563542" y="2638250"/>
            <a:ext cx="1333057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Small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8240"/>
            <a:ext cx="6095238" cy="4571429"/>
          </a:xfrm>
          <a:prstGeom prst="rect">
            <a:avLst/>
          </a:prstGeom>
        </p:spPr>
      </p:pic>
      <p:sp>
        <p:nvSpPr>
          <p:cNvPr id="18" name="文字版面配置區 17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701731"/>
          </a:xfrm>
        </p:spPr>
        <p:txBody>
          <a:bodyPr/>
          <a:lstStyle/>
          <a:p>
            <a:r>
              <a:rPr lang="en-US" altLang="zh-TW" dirty="0"/>
              <a:t>Moment </a:t>
            </a:r>
            <a:r>
              <a:rPr lang="en-US" altLang="zh-TW" dirty="0" smtClean="0"/>
              <a:t>Slope </a:t>
            </a:r>
            <a:r>
              <a:rPr lang="en-US" altLang="zh-TW" dirty="0" smtClean="0">
                <a:solidFill>
                  <a:schemeClr val="accent2"/>
                </a:solidFill>
              </a:rPr>
              <a:t>Large</a:t>
            </a:r>
            <a:endParaRPr lang="en-US" altLang="zh-TW" dirty="0">
              <a:solidFill>
                <a:schemeClr val="accent2"/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20</a:t>
            </a:fld>
            <a:endParaRPr lang="fr-FR"/>
          </a:p>
        </p:txBody>
      </p:sp>
      <p:cxnSp>
        <p:nvCxnSpPr>
          <p:cNvPr id="15" name="直線單箭頭接點 14"/>
          <p:cNvCxnSpPr/>
          <p:nvPr/>
        </p:nvCxnSpPr>
        <p:spPr>
          <a:xfrm flipH="1">
            <a:off x="5106904" y="2448160"/>
            <a:ext cx="301026" cy="6923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H="1">
            <a:off x="10896599" y="2597668"/>
            <a:ext cx="457201" cy="5428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3746916" y="2579727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56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線單箭頭接點 35"/>
          <p:cNvCxnSpPr/>
          <p:nvPr/>
        </p:nvCxnSpPr>
        <p:spPr>
          <a:xfrm>
            <a:off x="3211032" y="2707787"/>
            <a:ext cx="0" cy="1440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圖片 2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28690" y="3423564"/>
            <a:ext cx="4590000" cy="3437419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28690" y="4298"/>
            <a:ext cx="4590000" cy="343741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21</a:t>
            </a:fld>
            <a:endParaRPr lang="fr-FR"/>
          </a:p>
        </p:txBody>
      </p:sp>
      <p:sp>
        <p:nvSpPr>
          <p:cNvPr id="4" name="文字方塊 3"/>
          <p:cNvSpPr txBox="1"/>
          <p:nvPr/>
        </p:nvSpPr>
        <p:spPr>
          <a:xfrm>
            <a:off x="2358919" y="437814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394185" y="1995293"/>
            <a:ext cx="1672894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Lateral Load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253358" y="2956036"/>
            <a:ext cx="4268156" cy="829522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4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Moment Diagram</a:t>
            </a:r>
            <a:endParaRPr lang="zh-TW" altLang="en-US" sz="4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6774873" cy="212946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728538"/>
            <a:ext cx="6774873" cy="2129462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8910479" y="4121586"/>
            <a:ext cx="1333057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Small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3" name="直線單箭頭接點 22"/>
          <p:cNvCxnSpPr/>
          <p:nvPr/>
        </p:nvCxnSpPr>
        <p:spPr>
          <a:xfrm flipH="1">
            <a:off x="10214192" y="1064731"/>
            <a:ext cx="325227" cy="6038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8854204" y="1223040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1" name="直線單箭頭接點 30"/>
          <p:cNvCxnSpPr/>
          <p:nvPr/>
        </p:nvCxnSpPr>
        <p:spPr>
          <a:xfrm flipH="1">
            <a:off x="10243536" y="4024183"/>
            <a:ext cx="442185" cy="5590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47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22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6831283" y="2723212"/>
            <a:ext cx="5029518" cy="82952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</a:t>
            </a:r>
            <a:r>
              <a:rPr lang="en-US" altLang="zh-TW" sz="4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Slope </a:t>
            </a:r>
            <a:r>
              <a:rPr lang="en-US" altLang="zh-TW" sz="44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Large</a:t>
            </a:r>
            <a:endParaRPr lang="zh-TW" altLang="en-US" sz="4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7262157" y="3803901"/>
            <a:ext cx="0" cy="1374694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552" y="1743442"/>
            <a:ext cx="6091206" cy="4561661"/>
          </a:xfrm>
          <a:prstGeom prst="rect">
            <a:avLst/>
          </a:prstGeom>
        </p:spPr>
      </p:pic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0937654"/>
              </p:ext>
            </p:extLst>
          </p:nvPr>
        </p:nvGraphicFramePr>
        <p:xfrm>
          <a:off x="7548232" y="4873795"/>
          <a:ext cx="220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8" name="Equation" r:id="rId5" imgW="2209680" imgH="304560" progId="Equation.DSMT4">
                  <p:embed/>
                </p:oleObj>
              </mc:Choice>
              <mc:Fallback>
                <p:oleObj name="Equation" r:id="rId5" imgW="22096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48232" y="4873795"/>
                        <a:ext cx="220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1770745"/>
              </p:ext>
            </p:extLst>
          </p:nvPr>
        </p:nvGraphicFramePr>
        <p:xfrm>
          <a:off x="7543528" y="3803901"/>
          <a:ext cx="23241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9" name="Equation" r:id="rId7" imgW="2323800" imgH="672840" progId="Equation.DSMT4">
                  <p:embed/>
                </p:oleObj>
              </mc:Choice>
              <mc:Fallback>
                <p:oleObj name="Equation" r:id="rId7" imgW="2323800" imgH="672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43528" y="3803901"/>
                        <a:ext cx="232410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線單箭頭接點 24"/>
          <p:cNvCxnSpPr/>
          <p:nvPr/>
        </p:nvCxnSpPr>
        <p:spPr>
          <a:xfrm flipH="1">
            <a:off x="4674629" y="3063652"/>
            <a:ext cx="325227" cy="6038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314641" y="3221961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72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69309"/>
            <a:ext cx="6095238" cy="457142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23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6822035" y="2500516"/>
            <a:ext cx="5048818" cy="164205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4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Short</a:t>
            </a: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US" altLang="zh-TW" sz="44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TW" sz="4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5" name="直線接點 24"/>
          <p:cNvCxnSpPr/>
          <p:nvPr/>
        </p:nvCxnSpPr>
        <p:spPr>
          <a:xfrm>
            <a:off x="7256979" y="4360113"/>
            <a:ext cx="0" cy="1677813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物件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2728808"/>
              </p:ext>
            </p:extLst>
          </p:nvPr>
        </p:nvGraphicFramePr>
        <p:xfrm>
          <a:off x="7548229" y="4360113"/>
          <a:ext cx="25527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74" name="Equation" r:id="rId5" imgW="2552400" imgH="1117440" progId="Equation.DSMT4">
                  <p:embed/>
                </p:oleObj>
              </mc:Choice>
              <mc:Fallback>
                <p:oleObj name="Equation" r:id="rId5" imgW="2552400" imgH="1117440" progId="Equation.DSMT4">
                  <p:embed/>
                  <p:pic>
                    <p:nvPicPr>
                      <p:cNvPr id="34" name="物件 3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48229" y="4360113"/>
                        <a:ext cx="25527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物件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3965661"/>
              </p:ext>
            </p:extLst>
          </p:nvPr>
        </p:nvGraphicFramePr>
        <p:xfrm>
          <a:off x="7545963" y="5733126"/>
          <a:ext cx="220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75" name="Equation" r:id="rId7" imgW="2209680" imgH="304560" progId="Equation.DSMT4">
                  <p:embed/>
                </p:oleObj>
              </mc:Choice>
              <mc:Fallback>
                <p:oleObj name="Equation" r:id="rId7" imgW="2209680" imgH="30456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45963" y="5733126"/>
                        <a:ext cx="220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圖片 5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69310"/>
            <a:ext cx="6095238" cy="4571429"/>
          </a:xfrm>
          <a:prstGeom prst="rect">
            <a:avLst/>
          </a:prstGeom>
        </p:spPr>
      </p:pic>
      <p:cxnSp>
        <p:nvCxnSpPr>
          <p:cNvPr id="20" name="直線單箭頭接點 19"/>
          <p:cNvCxnSpPr/>
          <p:nvPr/>
        </p:nvCxnSpPr>
        <p:spPr>
          <a:xfrm>
            <a:off x="4561367" y="1681774"/>
            <a:ext cx="82683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5385256" y="1538159"/>
            <a:ext cx="0" cy="1443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218406"/>
              </p:ext>
            </p:extLst>
          </p:nvPr>
        </p:nvGraphicFramePr>
        <p:xfrm>
          <a:off x="4690882" y="1130242"/>
          <a:ext cx="8763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76" name="Equation" r:id="rId10" imgW="876240" imgH="330120" progId="Equation.DSMT4">
                  <p:embed/>
                </p:oleObj>
              </mc:Choice>
              <mc:Fallback>
                <p:oleObj name="Equation" r:id="rId10" imgW="87624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90882" y="1130242"/>
                        <a:ext cx="8763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線接點 29"/>
          <p:cNvCxnSpPr/>
          <p:nvPr/>
        </p:nvCxnSpPr>
        <p:spPr>
          <a:xfrm>
            <a:off x="4561367" y="1538159"/>
            <a:ext cx="0" cy="1443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4869711" y="1681774"/>
            <a:ext cx="51554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4869711" y="1538159"/>
            <a:ext cx="0" cy="1443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物件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3656771"/>
              </p:ext>
            </p:extLst>
          </p:nvPr>
        </p:nvGraphicFramePr>
        <p:xfrm>
          <a:off x="4676633" y="1130242"/>
          <a:ext cx="9017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77" name="Equation" r:id="rId12" imgW="901440" imgH="330120" progId="Equation.DSMT4">
                  <p:embed/>
                </p:oleObj>
              </mc:Choice>
              <mc:Fallback>
                <p:oleObj name="Equation" r:id="rId12" imgW="90144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676633" y="1130242"/>
                        <a:ext cx="9017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558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079" y="3886208"/>
            <a:ext cx="4377394" cy="148986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16032" y="1903228"/>
            <a:ext cx="5342884" cy="312261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20</a:t>
            </a:r>
            <a:r>
              <a:rPr lang="zh-TW" altLang="en-US" dirty="0" smtClean="0"/>
              <a:t> </a:t>
            </a:r>
            <a:r>
              <a:rPr lang="en-US" altLang="zh-TW" dirty="0"/>
              <a:t>Models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24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079" y="1781576"/>
            <a:ext cx="4227882" cy="1430000"/>
          </a:xfrm>
          <a:prstGeom prst="rect">
            <a:avLst/>
          </a:prstGeom>
        </p:spPr>
      </p:pic>
      <p:cxnSp>
        <p:nvCxnSpPr>
          <p:cNvPr id="5" name="直線單箭頭接點 4"/>
          <p:cNvCxnSpPr/>
          <p:nvPr/>
        </p:nvCxnSpPr>
        <p:spPr>
          <a:xfrm flipH="1">
            <a:off x="11148282" y="4199860"/>
            <a:ext cx="504" cy="68980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1287812" y="4331051"/>
            <a:ext cx="6277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4.5m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11148282" y="3667985"/>
            <a:ext cx="0" cy="5586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11287812" y="3733579"/>
            <a:ext cx="43858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079" y="5567853"/>
            <a:ext cx="9614458" cy="740000"/>
          </a:xfrm>
          <a:prstGeom prst="rect">
            <a:avLst/>
          </a:prstGeom>
        </p:spPr>
      </p:pic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0436850"/>
              </p:ext>
            </p:extLst>
          </p:nvPr>
        </p:nvGraphicFramePr>
        <p:xfrm>
          <a:off x="1050925" y="3419475"/>
          <a:ext cx="8001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5" name="Equation" r:id="rId8" imgW="799920" imgH="304560" progId="Equation.DSMT4">
                  <p:embed/>
                </p:oleObj>
              </mc:Choice>
              <mc:Fallback>
                <p:oleObj name="Equation" r:id="rId8" imgW="79992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50925" y="3419475"/>
                        <a:ext cx="8001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27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字方塊 15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55930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96.8%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55930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92.1%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59827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90.1%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5311880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87.5%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5311880"/>
            <a:ext cx="74635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84.7%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5315777"/>
            <a:ext cx="741550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2.7%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20DFF66C-A9D6-47DE-91BE-8FB44B9F3A00}"/>
              </a:ext>
            </a:extLst>
          </p:cNvPr>
          <p:cNvCxnSpPr/>
          <p:nvPr/>
        </p:nvCxnSpPr>
        <p:spPr>
          <a:xfrm>
            <a:off x="5884433" y="5563789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EBC6803-444F-478C-A03C-8AD6667285CB}"/>
              </a:ext>
            </a:extLst>
          </p:cNvPr>
          <p:cNvCxnSpPr/>
          <p:nvPr/>
        </p:nvCxnSpPr>
        <p:spPr>
          <a:xfrm>
            <a:off x="8148021" y="5563789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3445226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362435" y="5322013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Top 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25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92.4%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74475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88.3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87.9%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D2D3FF57-A4B7-4A1D-8F64-E53D72C690B5}"/>
              </a:ext>
            </a:extLst>
          </p:cNvPr>
          <p:cNvCxnSpPr/>
          <p:nvPr/>
        </p:nvCxnSpPr>
        <p:spPr>
          <a:xfrm>
            <a:off x="5884433" y="4582758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B59C8B8-30EF-426F-9E0A-B55D4B781D3D}"/>
              </a:ext>
            </a:extLst>
          </p:cNvPr>
          <p:cNvCxnSpPr/>
          <p:nvPr/>
        </p:nvCxnSpPr>
        <p:spPr>
          <a:xfrm>
            <a:off x="8148021" y="4582758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20DFF66C-A9D6-47DE-91BE-8FB44B9F3A00}"/>
              </a:ext>
            </a:extLst>
          </p:cNvPr>
          <p:cNvCxnSpPr/>
          <p:nvPr/>
        </p:nvCxnSpPr>
        <p:spPr>
          <a:xfrm>
            <a:off x="5884433" y="3691667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5420600"/>
              </p:ext>
            </p:extLst>
          </p:nvPr>
        </p:nvGraphicFramePr>
        <p:xfrm>
          <a:off x="3936253" y="947264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50" name="Equation" r:id="rId4" imgW="2222280" imgH="609480" progId="Equation.DSMT4">
                  <p:embed/>
                </p:oleObj>
              </mc:Choice>
              <mc:Fallback>
                <p:oleObj name="Equation" r:id="rId4" imgW="222228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6253" y="947264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6403500" y="200173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216493" y="4377258"/>
            <a:ext cx="55399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Site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0B59C8B8-30EF-426F-9E0A-B55D4B781D3D}"/>
              </a:ext>
            </a:extLst>
          </p:cNvPr>
          <p:cNvCxnSpPr/>
          <p:nvPr/>
        </p:nvCxnSpPr>
        <p:spPr>
          <a:xfrm>
            <a:off x="8148021" y="3691667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44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26</a:t>
            </a:fld>
            <a:endParaRPr lang="fr-FR"/>
          </a:p>
        </p:txBody>
      </p:sp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1017637561"/>
              </p:ext>
            </p:extLst>
          </p:nvPr>
        </p:nvGraphicFramePr>
        <p:xfrm>
          <a:off x="2032001" y="937683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802004"/>
              </p:ext>
            </p:extLst>
          </p:nvPr>
        </p:nvGraphicFramePr>
        <p:xfrm>
          <a:off x="9776933" y="1521422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3" name="Equation" r:id="rId4" imgW="2222280" imgH="609480" progId="Equation.DSMT4">
                  <p:embed/>
                </p:oleObj>
              </mc:Choice>
              <mc:Fallback>
                <p:oleObj name="Equation" r:id="rId4" imgW="2222280" imgH="60948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76933" y="1521422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443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362435" y="5312800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5311361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98.1%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5311361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94.5%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5315258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90.4%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3448085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46646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99.6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46646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94.2%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50543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92.1%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27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99.6%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95.3%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91.0%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6AA1B0B-D45D-4195-A840-EA51BADF819B}"/>
              </a:ext>
            </a:extLst>
          </p:cNvPr>
          <p:cNvCxnSpPr/>
          <p:nvPr/>
        </p:nvCxnSpPr>
        <p:spPr>
          <a:xfrm flipV="1">
            <a:off x="9455971" y="4871689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744B853-CB4A-43F4-BFFA-DB06AB595723}"/>
              </a:ext>
            </a:extLst>
          </p:cNvPr>
          <p:cNvCxnSpPr/>
          <p:nvPr/>
        </p:nvCxnSpPr>
        <p:spPr>
          <a:xfrm flipV="1">
            <a:off x="9436248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29D11C2F-CC24-4BC4-871C-39A8B85BC69C}"/>
              </a:ext>
            </a:extLst>
          </p:cNvPr>
          <p:cNvCxnSpPr/>
          <p:nvPr/>
        </p:nvCxnSpPr>
        <p:spPr>
          <a:xfrm flipV="1">
            <a:off x="5090160" y="4871689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5AA2A3E9-DAC8-410D-8543-5EFB8F6977F5}"/>
              </a:ext>
            </a:extLst>
          </p:cNvPr>
          <p:cNvCxnSpPr/>
          <p:nvPr/>
        </p:nvCxnSpPr>
        <p:spPr>
          <a:xfrm flipV="1">
            <a:off x="7211209" y="4871689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6403500" y="200173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1216493" y="4377258"/>
            <a:ext cx="55399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Site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32" name="物件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4516100"/>
              </p:ext>
            </p:extLst>
          </p:nvPr>
        </p:nvGraphicFramePr>
        <p:xfrm>
          <a:off x="2501370" y="918403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68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01370" y="918403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831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字方塊 23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511281" y="3448085"/>
            <a:ext cx="1308243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Top Story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46646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97.8%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46646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93.7%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39910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89.8%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Story 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28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516895" y="4377258"/>
            <a:ext cx="180228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Bottom Story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439615"/>
            <a:ext cx="8361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100.2%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439615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95.5%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443512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92.3%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744B853-CB4A-43F4-BFFA-DB06AB595723}"/>
              </a:ext>
            </a:extLst>
          </p:cNvPr>
          <p:cNvCxnSpPr/>
          <p:nvPr/>
        </p:nvCxnSpPr>
        <p:spPr>
          <a:xfrm flipV="1">
            <a:off x="9436248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6403500" y="200173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32" name="物件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9593327"/>
              </p:ext>
            </p:extLst>
          </p:nvPr>
        </p:nvGraphicFramePr>
        <p:xfrm>
          <a:off x="3934193" y="918403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83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32" name="物件 3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4193" y="918403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E744B853-CB4A-43F4-BFFA-DB06AB595723}"/>
              </a:ext>
            </a:extLst>
          </p:cNvPr>
          <p:cNvCxnSpPr/>
          <p:nvPr/>
        </p:nvCxnSpPr>
        <p:spPr>
          <a:xfrm flipV="1">
            <a:off x="7235308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E744B853-CB4A-43F4-BFFA-DB06AB595723}"/>
              </a:ext>
            </a:extLst>
          </p:cNvPr>
          <p:cNvCxnSpPr/>
          <p:nvPr/>
        </p:nvCxnSpPr>
        <p:spPr>
          <a:xfrm flipV="1">
            <a:off x="5151326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6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362435" y="5322013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5320574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96.0%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5320574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99.4%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5324471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96.5%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 smtClean="0"/>
              <a:t>Bottom 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29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91.9%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94.3%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97.2%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3448418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46979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97.2%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4697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89.0%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50876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95.1%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75B8C689-2C27-45DE-8D4B-30A5CCB3E843}"/>
              </a:ext>
            </a:extLst>
          </p:cNvPr>
          <p:cNvCxnSpPr/>
          <p:nvPr/>
        </p:nvCxnSpPr>
        <p:spPr>
          <a:xfrm flipV="1">
            <a:off x="7196865" y="4871689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33C98247-F91E-4BD8-A1B9-6E40D87F6628}"/>
              </a:ext>
            </a:extLst>
          </p:cNvPr>
          <p:cNvCxnSpPr/>
          <p:nvPr/>
        </p:nvCxnSpPr>
        <p:spPr>
          <a:xfrm flipV="1">
            <a:off x="7177142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6403500" y="200173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216493" y="4377258"/>
            <a:ext cx="55399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Site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4" name="物件 23"/>
          <p:cNvGraphicFramePr>
            <a:graphicFrameLocks noChangeAspect="1"/>
          </p:cNvGraphicFramePr>
          <p:nvPr>
            <p:extLst/>
          </p:nvPr>
        </p:nvGraphicFramePr>
        <p:xfrm>
          <a:off x="4657777" y="920506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87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24" name="物件 2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7777" y="920506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891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30" y="1569945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56010B-E9C1-4710-8FFA-682E92811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</a:t>
            </a:fld>
            <a:endParaRPr lang="fr-FR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97A1C46F-581D-4C4F-8583-90A028E30923}"/>
              </a:ext>
            </a:extLst>
          </p:cNvPr>
          <p:cNvSpPr txBox="1"/>
          <p:nvPr/>
        </p:nvSpPr>
        <p:spPr>
          <a:xfrm>
            <a:off x="7126514" y="2629436"/>
            <a:ext cx="4630332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REBAR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C9F625C-BC25-457B-9CC5-76549C155EE5}"/>
              </a:ext>
            </a:extLst>
          </p:cNvPr>
          <p:cNvSpPr>
            <a:spLocks/>
          </p:cNvSpPr>
          <p:nvPr/>
        </p:nvSpPr>
        <p:spPr bwMode="auto">
          <a:xfrm>
            <a:off x="7761542" y="4167925"/>
            <a:ext cx="408213" cy="40713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 dirty="0"/>
          </a:p>
        </p:txBody>
      </p:sp>
      <p:sp>
        <p:nvSpPr>
          <p:cNvPr id="9" name="Checkmark">
            <a:extLst>
              <a:ext uri="{FF2B5EF4-FFF2-40B4-BE49-F238E27FC236}">
                <a16:creationId xmlns:a16="http://schemas.microsoft.com/office/drawing/2014/main" id="{7E63E106-D11D-47DC-A927-084DAA018CB3}"/>
              </a:ext>
            </a:extLst>
          </p:cNvPr>
          <p:cNvSpPr>
            <a:spLocks noChangeAspect="1"/>
          </p:cNvSpPr>
          <p:nvPr/>
        </p:nvSpPr>
        <p:spPr bwMode="auto">
          <a:xfrm>
            <a:off x="10508019" y="4167925"/>
            <a:ext cx="540506" cy="406800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75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76922195-04CF-4FDD-878E-69FFDC27A4D8}"/>
              </a:ext>
            </a:extLst>
          </p:cNvPr>
          <p:cNvSpPr txBox="1"/>
          <p:nvPr/>
        </p:nvSpPr>
        <p:spPr>
          <a:xfrm>
            <a:off x="9647535" y="4930813"/>
            <a:ext cx="2261473" cy="7571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</a:t>
            </a:r>
          </a:p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B2F7C54-F583-4F79-9AC7-D7651AD6E9B1}"/>
              </a:ext>
            </a:extLst>
          </p:cNvPr>
          <p:cNvCxnSpPr/>
          <p:nvPr/>
        </p:nvCxnSpPr>
        <p:spPr>
          <a:xfrm>
            <a:off x="8760029" y="4829175"/>
            <a:ext cx="10792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6D422F5F-B755-48D5-AEAC-81A64AB067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66292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0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2" name="物件 1">
                        <a:extLst>
                          <a:ext uri="{FF2B5EF4-FFF2-40B4-BE49-F238E27FC236}">
                            <a16:creationId xmlns:a16="http://schemas.microsoft.com/office/drawing/2014/main" id="{6D422F5F-B755-48D5-AEAC-81A64AB067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66292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8CCA5A72-0AEA-494D-8214-F8276D457F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74505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1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8CCA5A72-0AEA-494D-8214-F8276D457F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74505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文字方塊 26"/>
          <p:cNvSpPr txBox="1"/>
          <p:nvPr/>
        </p:nvSpPr>
        <p:spPr>
          <a:xfrm>
            <a:off x="6207624" y="1914260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036540" y="5162654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1062381" y="2444214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2982714" y="3655278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801117" y="2106707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91560" y="4438391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971036" y="4980619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4870073" y="4652104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6383283" y="2444214"/>
            <a:ext cx="0" cy="1723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6383283" y="4167925"/>
            <a:ext cx="0" cy="994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1960673" y="2422947"/>
            <a:ext cx="601211" cy="12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4130106" y="2096074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977327" y="4891484"/>
            <a:ext cx="846000" cy="33321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4477689" y="5100662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1844576" y="521348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626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4" grpId="0" animBg="1"/>
      <p:bldP spid="25" grpId="0" animBg="1"/>
      <p:bldP spid="26" grpId="0" animBg="1"/>
      <p:bldP spid="29" grpId="0" animBg="1"/>
      <p:bldP spid="3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452" y="1731756"/>
            <a:ext cx="6095238" cy="457142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89786" y="1731756"/>
            <a:ext cx="6095238" cy="4571429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44C61A08-FCDB-4213-B409-451BFB4237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Why?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30</a:t>
            </a:fld>
            <a:endParaRPr lang="fr-FR"/>
          </a:p>
        </p:txBody>
      </p:sp>
      <p:sp>
        <p:nvSpPr>
          <p:cNvPr id="6" name="文字方塊 5"/>
          <p:cNvSpPr txBox="1"/>
          <p:nvPr/>
        </p:nvSpPr>
        <p:spPr>
          <a:xfrm>
            <a:off x="2216044" y="6312962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316186" y="6316314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C368F04-8D51-41AC-9018-FD57E36DF05A}"/>
              </a:ext>
            </a:extLst>
          </p:cNvPr>
          <p:cNvSpPr txBox="1"/>
          <p:nvPr/>
        </p:nvSpPr>
        <p:spPr>
          <a:xfrm>
            <a:off x="1844243" y="4385699"/>
            <a:ext cx="2395849" cy="535531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Small Gravity 89%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B8C5803-08DB-480A-AA5E-BDEDFDE10937}"/>
              </a:ext>
            </a:extLst>
          </p:cNvPr>
          <p:cNvSpPr txBox="1"/>
          <p:nvPr/>
        </p:nvSpPr>
        <p:spPr>
          <a:xfrm>
            <a:off x="7951908" y="4385699"/>
            <a:ext cx="2429768" cy="535531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Large Gravity 99%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653806" y="4439751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6764724" y="1731756"/>
            <a:ext cx="118718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210929" y="1743347"/>
            <a:ext cx="1424557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8489493" y="1731756"/>
            <a:ext cx="118385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679069" y="1731756"/>
            <a:ext cx="118718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4125274" y="1743347"/>
            <a:ext cx="1424557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2403838" y="1731756"/>
            <a:ext cx="118385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39788" y="2349795"/>
            <a:ext cx="4481512" cy="2035904"/>
          </a:xfrm>
          <a:prstGeom prst="rect">
            <a:avLst/>
          </a:prstGeom>
          <a:solidFill>
            <a:srgbClr val="F7F7F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6943726" y="2349795"/>
            <a:ext cx="4481512" cy="2035904"/>
          </a:xfrm>
          <a:prstGeom prst="rect">
            <a:avLst/>
          </a:prstGeom>
          <a:solidFill>
            <a:srgbClr val="F7F7F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1467293" y="5373560"/>
            <a:ext cx="915279" cy="24043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3855317" y="5371777"/>
            <a:ext cx="915279" cy="114623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10291559" y="5493775"/>
            <a:ext cx="192143" cy="120215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/>
          <p:cNvSpPr txBox="1"/>
          <p:nvPr/>
        </p:nvSpPr>
        <p:spPr>
          <a:xfrm>
            <a:off x="7427740" y="5678388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0655742" y="5511350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5-#8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8877827" y="5674096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1256150" y="5663463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4383956" y="5532378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2735512" y="5371342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5-#8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38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#8 =&gt;</a:t>
            </a:r>
            <a:r>
              <a:rPr lang="zh-TW" altLang="en-US" dirty="0" smtClean="0"/>
              <a:t> </a:t>
            </a:r>
            <a:r>
              <a:rPr lang="en-US" altLang="zh-TW" dirty="0" smtClean="0"/>
              <a:t>#10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31</a:t>
            </a:fld>
            <a:endParaRPr lang="fr-FR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0549602"/>
              </p:ext>
            </p:extLst>
          </p:nvPr>
        </p:nvGraphicFramePr>
        <p:xfrm>
          <a:off x="7543364" y="878819"/>
          <a:ext cx="25527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41" name="Equation" r:id="rId3" imgW="2552400" imgH="1117440" progId="Equation.DSMT4">
                  <p:embed/>
                </p:oleObj>
              </mc:Choice>
              <mc:Fallback>
                <p:oleObj name="Equation" r:id="rId3" imgW="2552400" imgH="1117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43364" y="878819"/>
                        <a:ext cx="25527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8658159"/>
              </p:ext>
            </p:extLst>
          </p:nvPr>
        </p:nvGraphicFramePr>
        <p:xfrm>
          <a:off x="3935231" y="703326"/>
          <a:ext cx="29210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42" name="Equation" r:id="rId5" imgW="2920680" imgH="1295280" progId="Equation.DSMT4">
                  <p:embed/>
                </p:oleObj>
              </mc:Choice>
              <mc:Fallback>
                <p:oleObj name="Equation" r:id="rId5" imgW="2920680" imgH="1295280" progId="Equation.DSMT4">
                  <p:embed/>
                  <p:pic>
                    <p:nvPicPr>
                      <p:cNvPr id="24" name="物件 2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35231" y="703326"/>
                        <a:ext cx="2921000" cy="129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字方塊 25"/>
          <p:cNvSpPr txBox="1"/>
          <p:nvPr/>
        </p:nvSpPr>
        <p:spPr>
          <a:xfrm>
            <a:off x="2362435" y="5322013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5320574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97.8%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5320574"/>
            <a:ext cx="79284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101.7%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5324471"/>
            <a:ext cx="79605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101.2%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97.5%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8361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100.5%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8361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100.0%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3448418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4697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98.9%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46979"/>
            <a:ext cx="8361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102.2%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50876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99.4%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1216493" y="4377258"/>
            <a:ext cx="55399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Site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1063073" y="1531089"/>
            <a:ext cx="212333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2.54cm =&gt; 3.22cm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04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7395" y="1729097"/>
            <a:ext cx="6095238" cy="4571429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26440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32</a:t>
            </a:fld>
            <a:endParaRPr lang="fr-FR"/>
          </a:p>
        </p:txBody>
      </p:sp>
      <p:sp>
        <p:nvSpPr>
          <p:cNvPr id="6" name="文字方塊 5"/>
          <p:cNvSpPr txBox="1"/>
          <p:nvPr/>
        </p:nvSpPr>
        <p:spPr>
          <a:xfrm>
            <a:off x="849192" y="1753022"/>
            <a:ext cx="199509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Multi-Cut-2, #8 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217867" y="1767011"/>
            <a:ext cx="201593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Multi-Cut-2, #10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217867" y="1278065"/>
            <a:ext cx="169039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Tradition, </a:t>
            </a: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#10</a:t>
            </a:r>
            <a:endParaRPr lang="en-US" altLang="zh-TW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060689" y="2349795"/>
            <a:ext cx="4481512" cy="2035904"/>
          </a:xfrm>
          <a:prstGeom prst="rect">
            <a:avLst/>
          </a:prstGeom>
          <a:solidFill>
            <a:srgbClr val="F7F7F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944185" y="4795284"/>
            <a:ext cx="4481512" cy="908852"/>
          </a:xfrm>
          <a:prstGeom prst="rect">
            <a:avLst/>
          </a:prstGeom>
          <a:solidFill>
            <a:srgbClr val="F7F7F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848488" y="1280406"/>
            <a:ext cx="166956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Tradition, #8 </a:t>
            </a:r>
            <a:endParaRPr lang="zh-TW" altLang="en-US" sz="2000" dirty="0">
              <a:solidFill>
                <a:schemeClr val="accent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301560" y="2972583"/>
            <a:ext cx="360000" cy="504262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6829184" y="1753022"/>
            <a:ext cx="199509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Multi-Cut-2, #8 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9197859" y="1767011"/>
            <a:ext cx="201593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Multi-Cut-2, #10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9197859" y="1278065"/>
            <a:ext cx="169039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Tradition, </a:t>
            </a: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#10</a:t>
            </a:r>
            <a:endParaRPr lang="en-US" altLang="zh-TW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828480" y="1280406"/>
            <a:ext cx="166956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Tradition, #8 </a:t>
            </a:r>
            <a:endParaRPr lang="zh-TW" altLang="en-US" sz="2000" dirty="0">
              <a:solidFill>
                <a:schemeClr val="accent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756231" y="2457688"/>
            <a:ext cx="273510" cy="102979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10029411" y="5506918"/>
            <a:ext cx="900000" cy="14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7699967" y="5506918"/>
            <a:ext cx="900000" cy="14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7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946692" y="5312800"/>
            <a:ext cx="40972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20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5016207" y="5311361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99.2%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7171438" y="5311361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93.6%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350944" y="5315258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97.0%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3946692" y="3448085"/>
            <a:ext cx="25583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4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5016207" y="3446646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96.0%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7171438" y="3446646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94.3%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350944" y="3450543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95.3%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Stories</a:t>
            </a:r>
            <a:r>
              <a:rPr lang="zh-TW" alt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smtClean="0"/>
              <a:t>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33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5116393" y="2509033"/>
            <a:ext cx="54726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28245" y="2509033"/>
            <a:ext cx="1041311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365909" y="2509033"/>
            <a:ext cx="680314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Total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3952306" y="4377258"/>
            <a:ext cx="36003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5021821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95.3%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7177052" y="4375819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91.5%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356558" y="4379716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93.8%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2258485" y="4377258"/>
            <a:ext cx="9483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Stories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32" name="物件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5672326"/>
              </p:ext>
            </p:extLst>
          </p:nvPr>
        </p:nvGraphicFramePr>
        <p:xfrm>
          <a:off x="4665412" y="918403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61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32" name="物件 3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65412" y="918403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96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362435" y="5322013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5320574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93.3%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5320574"/>
            <a:ext cx="70949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94.1%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5324471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94.5</a:t>
            </a: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 smtClean="0"/>
              <a:t>Stirrups 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34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96.6%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75437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94.4%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87.0%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3448418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46979"/>
            <a:ext cx="80086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101.4%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4697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92.0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50876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90.2%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6403500" y="200173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216493" y="4377258"/>
            <a:ext cx="55399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Site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4" name="物件 23"/>
          <p:cNvGraphicFramePr>
            <a:graphicFrameLocks noChangeAspect="1"/>
          </p:cNvGraphicFramePr>
          <p:nvPr>
            <p:extLst/>
          </p:nvPr>
        </p:nvGraphicFramePr>
        <p:xfrm>
          <a:off x="4657777" y="920506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14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24" name="物件 2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7777" y="920506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D2D3FF57-A4B7-4A1D-8F64-E53D72C690B5}"/>
              </a:ext>
            </a:extLst>
          </p:cNvPr>
          <p:cNvCxnSpPr/>
          <p:nvPr/>
        </p:nvCxnSpPr>
        <p:spPr>
          <a:xfrm>
            <a:off x="5884433" y="4582758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0B59C8B8-30EF-426F-9E0A-B55D4B781D3D}"/>
              </a:ext>
            </a:extLst>
          </p:cNvPr>
          <p:cNvCxnSpPr/>
          <p:nvPr/>
        </p:nvCxnSpPr>
        <p:spPr>
          <a:xfrm>
            <a:off x="8148021" y="4582758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20DFF66C-A9D6-47DE-91BE-8FB44B9F3A00}"/>
              </a:ext>
            </a:extLst>
          </p:cNvPr>
          <p:cNvCxnSpPr/>
          <p:nvPr/>
        </p:nvCxnSpPr>
        <p:spPr>
          <a:xfrm>
            <a:off x="5884433" y="3691667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0B59C8B8-30EF-426F-9E0A-B55D4B781D3D}"/>
              </a:ext>
            </a:extLst>
          </p:cNvPr>
          <p:cNvCxnSpPr/>
          <p:nvPr/>
        </p:nvCxnSpPr>
        <p:spPr>
          <a:xfrm>
            <a:off x="8148021" y="3691667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D2D3FF57-A4B7-4A1D-8F64-E53D72C690B5}"/>
              </a:ext>
            </a:extLst>
          </p:cNvPr>
          <p:cNvCxnSpPr/>
          <p:nvPr/>
        </p:nvCxnSpPr>
        <p:spPr>
          <a:xfrm>
            <a:off x="5884433" y="5550320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0B59C8B8-30EF-426F-9E0A-B55D4B781D3D}"/>
              </a:ext>
            </a:extLst>
          </p:cNvPr>
          <p:cNvCxnSpPr/>
          <p:nvPr/>
        </p:nvCxnSpPr>
        <p:spPr>
          <a:xfrm>
            <a:off x="8148021" y="5550320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48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35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5" y="191389"/>
            <a:ext cx="4320000" cy="324000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9179" y="195793"/>
            <a:ext cx="4320000" cy="324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77333" y="191387"/>
            <a:ext cx="4320000" cy="324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5" y="3618000"/>
            <a:ext cx="4320000" cy="324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9179" y="3622404"/>
            <a:ext cx="4320000" cy="324000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72000" y="3617998"/>
            <a:ext cx="4320000" cy="3240001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3013" y="6693"/>
            <a:ext cx="1870064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6m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984046" y="6693"/>
            <a:ext cx="1870064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 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020766" y="6693"/>
            <a:ext cx="1961434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 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3013" y="3448247"/>
            <a:ext cx="1772280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 Seismic 6m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984046" y="3448247"/>
            <a:ext cx="1772280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020766" y="3448247"/>
            <a:ext cx="1863652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27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36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22" y="191390"/>
            <a:ext cx="4320000" cy="324000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5739" y="190466"/>
            <a:ext cx="4320000" cy="324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72000" y="190467"/>
            <a:ext cx="4320000" cy="324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5" y="3618000"/>
            <a:ext cx="4320000" cy="324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5739" y="3621483"/>
            <a:ext cx="4320000" cy="324000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72000" y="3617998"/>
            <a:ext cx="4320000" cy="3240001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13013" y="3448247"/>
            <a:ext cx="1772280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 Seismic 6m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984046" y="3448247"/>
            <a:ext cx="1772280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020766" y="3448247"/>
            <a:ext cx="1863652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3013" y="6693"/>
            <a:ext cx="1796326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 Seismic 6m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984046" y="6693"/>
            <a:ext cx="1796326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020766" y="6693"/>
            <a:ext cx="1887696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09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7561738"/>
              </p:ext>
            </p:extLst>
          </p:nvPr>
        </p:nvGraphicFramePr>
        <p:xfrm>
          <a:off x="4830763" y="915988"/>
          <a:ext cx="20701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39" name="Equation" r:id="rId4" imgW="2070000" imgH="609480" progId="Equation.DSMT4">
                  <p:embed/>
                </p:oleObj>
              </mc:Choice>
              <mc:Fallback>
                <p:oleObj name="Equation" r:id="rId4" imgW="2070000" imgH="609480" progId="Equation.DSMT4">
                  <p:embed/>
                  <p:pic>
                    <p:nvPicPr>
                      <p:cNvPr id="24" name="物件 2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30763" y="915988"/>
                        <a:ext cx="20701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圖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6415" y="4814282"/>
            <a:ext cx="4829138" cy="495733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8683204" y="4681573"/>
            <a:ext cx="300723" cy="6438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5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More Multi-Cut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37</a:t>
            </a:fld>
            <a:endParaRPr lang="fr-FR"/>
          </a:p>
        </p:txBody>
      </p:sp>
      <p:sp>
        <p:nvSpPr>
          <p:cNvPr id="12" name="文字方塊 11"/>
          <p:cNvSpPr txBox="1"/>
          <p:nvPr/>
        </p:nvSpPr>
        <p:spPr>
          <a:xfrm>
            <a:off x="8687553" y="1868645"/>
            <a:ext cx="300723" cy="6438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687553" y="2814398"/>
            <a:ext cx="300723" cy="6438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683205" y="3739354"/>
            <a:ext cx="300723" cy="6438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4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4061BCA-2803-4D6F-9569-CB44B0447B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6415" y="1970462"/>
            <a:ext cx="4825763" cy="52740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2F1C7A2D-0EF2-4F4C-9AC8-514F9FD033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6415" y="2908614"/>
            <a:ext cx="4825763" cy="52740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32745C8C-106E-41B6-91E4-B9CE7C6FC7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7881" y="3842117"/>
            <a:ext cx="4825763" cy="527400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CB0236F7-8FAF-41B1-81A7-5D59B1694F73}"/>
              </a:ext>
            </a:extLst>
          </p:cNvPr>
          <p:cNvSpPr txBox="1"/>
          <p:nvPr/>
        </p:nvSpPr>
        <p:spPr>
          <a:xfrm>
            <a:off x="8670941" y="5611796"/>
            <a:ext cx="1727396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Unlimited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63C030CC-7848-4B1D-BC02-D6370FA010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29367" y="5716107"/>
            <a:ext cx="4825763" cy="5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0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38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2499" y="1"/>
            <a:ext cx="4422971" cy="6858000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V="1">
            <a:off x="3176685" y="5455921"/>
            <a:ext cx="1557875" cy="14020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1767840" y="5862320"/>
            <a:ext cx="1046480" cy="9956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5120640" y="386080"/>
            <a:ext cx="158103" cy="506984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978584" y="6075632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641772" y="6156961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358592" y="2326640"/>
            <a:ext cx="105573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14F B3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9131061" y="3585870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RESULT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9131061" y="2149821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9131061" y="5024798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RESULT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7463361" y="1948741"/>
            <a:ext cx="1584729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100.0%</a:t>
            </a:r>
            <a:endParaRPr lang="zh-TW" altLang="en-US" sz="4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7626867" y="3384790"/>
            <a:ext cx="1502976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101.3%</a:t>
            </a:r>
            <a:endParaRPr lang="zh-TW" altLang="en-US" sz="4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7727856" y="4818557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98.5%</a:t>
            </a:r>
            <a:endParaRPr lang="zh-TW" altLang="en-US" sz="4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652123" y="979019"/>
            <a:ext cx="1887696" cy="562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台北住宅案</a:t>
            </a:r>
          </a:p>
        </p:txBody>
      </p:sp>
    </p:spTree>
    <p:extLst>
      <p:ext uri="{BB962C8B-B14F-4D97-AF65-F5344CB8AC3E}">
        <p14:creationId xmlns:p14="http://schemas.microsoft.com/office/powerpoint/2010/main" val="255052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台北住宅案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39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14F5D72-4B41-466B-B2EE-475566E4E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38" y="2728585"/>
            <a:ext cx="4923450" cy="35746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1C47507-996F-4AC9-B443-94462EBF8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138" y="2001093"/>
            <a:ext cx="4923450" cy="5274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031" y="2888076"/>
            <a:ext cx="6098970" cy="270465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169041" y="2728584"/>
            <a:ext cx="1254643" cy="1535071"/>
          </a:xfrm>
          <a:prstGeom prst="rect">
            <a:avLst/>
          </a:prstGeom>
          <a:solidFill>
            <a:srgbClr val="F7F7F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169041" y="4762799"/>
            <a:ext cx="1254643" cy="1535071"/>
          </a:xfrm>
          <a:prstGeom prst="rect">
            <a:avLst/>
          </a:prstGeom>
          <a:solidFill>
            <a:srgbClr val="F7F7F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4522945" y="2728583"/>
            <a:ext cx="1254643" cy="1535071"/>
          </a:xfrm>
          <a:prstGeom prst="rect">
            <a:avLst/>
          </a:prstGeom>
          <a:solidFill>
            <a:srgbClr val="F7F7F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4522945" y="4762798"/>
            <a:ext cx="1254643" cy="1535071"/>
          </a:xfrm>
          <a:prstGeom prst="rect">
            <a:avLst/>
          </a:prstGeom>
          <a:solidFill>
            <a:srgbClr val="F7F7F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4714119"/>
              </p:ext>
            </p:extLst>
          </p:nvPr>
        </p:nvGraphicFramePr>
        <p:xfrm>
          <a:off x="3938184" y="909287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63" name="Equation" r:id="rId6" imgW="2412720" imgH="609480" progId="Equation.DSMT4">
                  <p:embed/>
                </p:oleObj>
              </mc:Choice>
              <mc:Fallback>
                <p:oleObj name="Equation" r:id="rId6" imgW="2412720" imgH="60948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38184" y="909287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690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570983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6174A4F-BEF3-4FAA-ACC7-14AF48BA4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</a:t>
            </a:fld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4B279D-CDA9-45D3-8E13-FC0D66537FE2}"/>
              </a:ext>
            </a:extLst>
          </p:cNvPr>
          <p:cNvSpPr txBox="1"/>
          <p:nvPr/>
        </p:nvSpPr>
        <p:spPr>
          <a:xfrm>
            <a:off x="7126514" y="2634938"/>
            <a:ext cx="4847772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  <a:p>
            <a:pPr>
              <a:lnSpc>
                <a:spcPct val="9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Fixed Bar-Cut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0721007"/>
              </p:ext>
            </p:extLst>
          </p:nvPr>
        </p:nvGraphicFramePr>
        <p:xfrm>
          <a:off x="2460350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1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60350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0580085"/>
              </p:ext>
            </p:extLst>
          </p:nvPr>
        </p:nvGraphicFramePr>
        <p:xfrm>
          <a:off x="1824413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2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24413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043123"/>
              </p:ext>
            </p:extLst>
          </p:nvPr>
        </p:nvGraphicFramePr>
        <p:xfrm>
          <a:off x="4016958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16958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物件 21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3531905"/>
              </p:ext>
            </p:extLst>
          </p:nvPr>
        </p:nvGraphicFramePr>
        <p:xfrm>
          <a:off x="4640404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1867F730-316E-4136-82B3-5F5F4F79FE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40404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字方塊 18"/>
          <p:cNvSpPr txBox="1"/>
          <p:nvPr/>
        </p:nvSpPr>
        <p:spPr>
          <a:xfrm>
            <a:off x="1563344" y="2464190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951922" y="3129214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4398125" y="2111926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152172" y="4713633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2951922" y="4863544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887522" y="4649835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8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40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53876"/>
            <a:ext cx="6191284" cy="562340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9131061" y="3585870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RESULT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9131061" y="2149821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9131061" y="5024798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RESULT</a:t>
            </a:r>
          </a:p>
        </p:txBody>
      </p:sp>
      <p:cxnSp>
        <p:nvCxnSpPr>
          <p:cNvPr id="11" name="直線單箭頭接點 10"/>
          <p:cNvCxnSpPr/>
          <p:nvPr/>
        </p:nvCxnSpPr>
        <p:spPr>
          <a:xfrm flipH="1">
            <a:off x="2529840" y="3027680"/>
            <a:ext cx="3464560" cy="3048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213360" y="4215813"/>
            <a:ext cx="1534160" cy="19614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34082" y="4915828"/>
            <a:ext cx="74635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77m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409440" y="4270962"/>
            <a:ext cx="88421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153m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6252244" y="1442702"/>
            <a:ext cx="0" cy="136144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344230" y="1783746"/>
            <a:ext cx="86498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9F B1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638089" y="1948741"/>
            <a:ext cx="1410001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93.4%</a:t>
            </a:r>
            <a:endParaRPr lang="zh-TW" altLang="en-US" sz="4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727856" y="3384790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92.3%</a:t>
            </a:r>
            <a:endParaRPr lang="zh-TW" altLang="en-US" sz="4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727856" y="4818557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94.7%</a:t>
            </a:r>
            <a:endParaRPr lang="zh-TW" altLang="en-US" sz="4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944515" y="5601393"/>
            <a:ext cx="2246769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</p:spTree>
    <p:extLst>
      <p:ext uri="{BB962C8B-B14F-4D97-AF65-F5344CB8AC3E}">
        <p14:creationId xmlns:p14="http://schemas.microsoft.com/office/powerpoint/2010/main" val="305246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41</a:t>
            </a:fld>
            <a:endParaRPr lang="fr-FR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6654868-360A-4B3E-A141-9C033BBA1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2960716"/>
            <a:ext cx="4800507" cy="33462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FA0811C-5F27-43E1-B2D7-AE21F6A53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88" y="2001094"/>
            <a:ext cx="4800507" cy="486200"/>
          </a:xfrm>
          <a:prstGeom prst="rect">
            <a:avLst/>
          </a:prstGeom>
        </p:spPr>
      </p:pic>
      <p:graphicFrame>
        <p:nvGraphicFramePr>
          <p:cNvPr id="36" name="物件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024842"/>
              </p:ext>
            </p:extLst>
          </p:nvPr>
        </p:nvGraphicFramePr>
        <p:xfrm>
          <a:off x="4661198" y="918072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87" name="Equation" r:id="rId5" imgW="2412720" imgH="609480" progId="Equation.DSMT4">
                  <p:embed/>
                </p:oleObj>
              </mc:Choice>
              <mc:Fallback>
                <p:oleObj name="Equation" r:id="rId5" imgW="2412720" imgH="609480" progId="Equation.DSMT4">
                  <p:embed/>
                  <p:pic>
                    <p:nvPicPr>
                      <p:cNvPr id="15" name="物件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61198" y="918072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圖片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894361"/>
            <a:ext cx="6096214" cy="270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5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42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106107" y="3195938"/>
                <a:ext cx="4070409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$18122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107" y="3195938"/>
                <a:ext cx="4070409" cy="951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6826345" y="5099010"/>
            <a:ext cx="273626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Reduced Percentage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317646" y="5844799"/>
            <a:ext cx="4111062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資料來源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公共工程價格資料庫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1058347" y="3195941"/>
                <a:ext cx="4240328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47" y="3195941"/>
                <a:ext cx="4240328" cy="951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字方塊 31"/>
          <p:cNvSpPr txBox="1"/>
          <p:nvPr/>
        </p:nvSpPr>
        <p:spPr>
          <a:xfrm>
            <a:off x="2929883" y="5096003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3" name="直線單箭頭接點 32"/>
          <p:cNvCxnSpPr/>
          <p:nvPr/>
        </p:nvCxnSpPr>
        <p:spPr>
          <a:xfrm flipV="1">
            <a:off x="3213116" y="4318998"/>
            <a:ext cx="0" cy="673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1058347" y="1993621"/>
            <a:ext cx="1559466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32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106633" y="1993621"/>
            <a:ext cx="1704954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7" name="直線單箭頭接點 36"/>
          <p:cNvCxnSpPr/>
          <p:nvPr/>
        </p:nvCxnSpPr>
        <p:spPr>
          <a:xfrm flipV="1">
            <a:off x="7081284" y="4147802"/>
            <a:ext cx="0" cy="7112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72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Construction Cost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43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106107" y="3195938"/>
                <a:ext cx="3960315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  <m:r>
                            <a:rPr lang="en-US" altLang="zh-TW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↑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5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3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107" y="3195938"/>
                <a:ext cx="3960315" cy="951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1058347" y="3195941"/>
                <a:ext cx="3900491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47" y="3195941"/>
                <a:ext cx="3900491" cy="951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線單箭頭接點 32"/>
          <p:cNvCxnSpPr/>
          <p:nvPr/>
        </p:nvCxnSpPr>
        <p:spPr>
          <a:xfrm flipV="1">
            <a:off x="3213116" y="4318998"/>
            <a:ext cx="0" cy="673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1058347" y="1993621"/>
            <a:ext cx="1559466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32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106633" y="1993621"/>
            <a:ext cx="1704954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926037" y="5131776"/>
            <a:ext cx="163121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鋼筋綁紮工資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7828024" y="5841520"/>
            <a:ext cx="359810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資料來源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台北市公共工程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 flipV="1">
            <a:off x="8098666" y="4318998"/>
            <a:ext cx="0" cy="673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7545768" y="5131776"/>
            <a:ext cx="390106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複雜度增加 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=&gt;</a:t>
            </a: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鋼筋綁紮工資增加</a:t>
            </a:r>
          </a:p>
        </p:txBody>
      </p:sp>
    </p:spTree>
    <p:extLst>
      <p:ext uri="{BB962C8B-B14F-4D97-AF65-F5344CB8AC3E}">
        <p14:creationId xmlns:p14="http://schemas.microsoft.com/office/powerpoint/2010/main" val="344303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552131" y="5601476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</m:t>
                      </m:r>
                      <m:r>
                        <a:rPr lang="en-US" altLang="zh-TW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0</m:t>
                      </m:r>
                      <m:r>
                        <a:rPr lang="en-US" altLang="zh-TW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0</m:t>
                      </m:r>
                      <m:r>
                        <a:rPr lang="en-US" altLang="zh-TW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5601476"/>
                <a:ext cx="818494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3929145" y="5601474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5601474"/>
                <a:ext cx="81849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552131" y="3025819"/>
                <a:ext cx="2934458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$18122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3025819"/>
                <a:ext cx="2934458" cy="80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929145" y="3025819"/>
                <a:ext cx="3077124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3025819"/>
                <a:ext cx="3077124" cy="808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Cost Analysis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44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552131" y="4261055"/>
                <a:ext cx="264912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</m:t>
                          </m:r>
                          <m:r>
                            <a:rPr lang="en-US" altLang="zh-TW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</m:t>
                          </m:r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794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$6454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4261055"/>
                <a:ext cx="2649123" cy="8086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3929145" y="4261055"/>
                <a:ext cx="2791790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5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5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4261055"/>
                <a:ext cx="2791790" cy="8086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3929145" y="2179716"/>
            <a:ext cx="1189878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52131" y="2174357"/>
            <a:ext cx="1299395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066244" y="3181784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66244" y="4370238"/>
            <a:ext cx="2387833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66244" y="5599793"/>
            <a:ext cx="1340752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34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552131" y="3025819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3025819"/>
                <a:ext cx="1756443" cy="8086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929145" y="3025819"/>
                <a:ext cx="1899110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3025819"/>
                <a:ext cx="1899110" cy="8086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Cost Analysis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45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552131" y="4261055"/>
                <a:ext cx="1613775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4261055"/>
                <a:ext cx="1613775" cy="80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3929145" y="4261055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4261055"/>
                <a:ext cx="1756443" cy="808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3929145" y="2179716"/>
            <a:ext cx="1189878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52131" y="2174357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066244" y="3181784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66244" y="4370238"/>
            <a:ext cx="2387833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7552131" y="5601476"/>
                <a:ext cx="675826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5601476"/>
                <a:ext cx="67582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3929145" y="5601474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5601474"/>
                <a:ext cx="81849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字方塊 21"/>
          <p:cNvSpPr txBox="1"/>
          <p:nvPr/>
        </p:nvSpPr>
        <p:spPr>
          <a:xfrm>
            <a:off x="1066244" y="5599793"/>
            <a:ext cx="1340752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939778" y="1089992"/>
            <a:ext cx="133626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98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46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smtClean="0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53859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圖片 7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2283018"/>
            <a:ext cx="6095238" cy="4571429"/>
          </a:xfrm>
          <a:prstGeom prst="rect">
            <a:avLst/>
          </a:prstGeom>
        </p:spPr>
      </p:pic>
      <p:pic>
        <p:nvPicPr>
          <p:cNvPr id="70" name="圖片 6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92" y="2283018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47</a:t>
            </a:fld>
            <a:endParaRPr lang="fr-FR"/>
          </a:p>
        </p:txBody>
      </p:sp>
      <p:pic>
        <p:nvPicPr>
          <p:cNvPr id="6" name="圖片 5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77403" y="372291"/>
            <a:ext cx="5400040" cy="2293620"/>
          </a:xfrm>
          <a:prstGeom prst="rect">
            <a:avLst/>
          </a:prstGeom>
        </p:spPr>
      </p:pic>
      <p:sp>
        <p:nvSpPr>
          <p:cNvPr id="11" name="橢圓 10"/>
          <p:cNvSpPr/>
          <p:nvPr/>
        </p:nvSpPr>
        <p:spPr>
          <a:xfrm>
            <a:off x="11430326" y="1487516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7095787" y="1487516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862" y="370373"/>
            <a:ext cx="5400040" cy="2293620"/>
          </a:xfrm>
          <a:prstGeom prst="rect">
            <a:avLst/>
          </a:prstGeom>
        </p:spPr>
      </p:pic>
      <p:sp>
        <p:nvSpPr>
          <p:cNvPr id="19" name="橢圓 18"/>
          <p:cNvSpPr/>
          <p:nvPr/>
        </p:nvSpPr>
        <p:spPr>
          <a:xfrm>
            <a:off x="5409785" y="148559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1075246" y="148559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8513874" y="3118947"/>
            <a:ext cx="137633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000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33687" y="3353435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766969" y="3993345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354590" y="3027309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033687" y="5224273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2695278" y="5743384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4489497" y="5428153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5091190" y="488142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969311" y="488142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7129687" y="3363258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8862969" y="3992533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450590" y="3037132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7129687" y="5234096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8791278" y="5753207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0585497" y="5437976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橢圓 38"/>
          <p:cNvSpPr/>
          <p:nvPr/>
        </p:nvSpPr>
        <p:spPr>
          <a:xfrm>
            <a:off x="11187190" y="4891245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7065311" y="4891245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/>
          <p:cNvSpPr/>
          <p:nvPr/>
        </p:nvSpPr>
        <p:spPr>
          <a:xfrm>
            <a:off x="7465247" y="323049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/>
          <p:cNvSpPr/>
          <p:nvPr/>
        </p:nvSpPr>
        <p:spPr>
          <a:xfrm>
            <a:off x="10566412" y="2913957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/>
          <p:cNvSpPr/>
          <p:nvPr/>
        </p:nvSpPr>
        <p:spPr>
          <a:xfrm>
            <a:off x="8046418" y="4387693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/>
          <p:cNvSpPr/>
          <p:nvPr/>
        </p:nvSpPr>
        <p:spPr>
          <a:xfrm>
            <a:off x="10087000" y="4387693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/>
          <p:cNvSpPr/>
          <p:nvPr/>
        </p:nvSpPr>
        <p:spPr>
          <a:xfrm>
            <a:off x="7637385" y="561927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/>
          <p:cNvSpPr/>
          <p:nvPr/>
        </p:nvSpPr>
        <p:spPr>
          <a:xfrm>
            <a:off x="10286805" y="5803383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/>
          <p:cNvSpPr/>
          <p:nvPr/>
        </p:nvSpPr>
        <p:spPr>
          <a:xfrm>
            <a:off x="8321324" y="6105623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/>
          <p:cNvSpPr/>
          <p:nvPr/>
        </p:nvSpPr>
        <p:spPr>
          <a:xfrm>
            <a:off x="9678415" y="6105623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/>
          <p:cNvSpPr/>
          <p:nvPr/>
        </p:nvSpPr>
        <p:spPr>
          <a:xfrm>
            <a:off x="7476431" y="148192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/>
          <p:cNvSpPr/>
          <p:nvPr/>
        </p:nvSpPr>
        <p:spPr>
          <a:xfrm>
            <a:off x="10566412" y="1486094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/>
          <p:cNvSpPr/>
          <p:nvPr/>
        </p:nvSpPr>
        <p:spPr>
          <a:xfrm>
            <a:off x="8046418" y="1481929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/>
          <p:cNvSpPr/>
          <p:nvPr/>
        </p:nvSpPr>
        <p:spPr>
          <a:xfrm>
            <a:off x="10087000" y="1481929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/>
          <p:cNvSpPr/>
          <p:nvPr/>
        </p:nvSpPr>
        <p:spPr>
          <a:xfrm>
            <a:off x="7637385" y="1481929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/>
          <p:cNvSpPr/>
          <p:nvPr/>
        </p:nvSpPr>
        <p:spPr>
          <a:xfrm>
            <a:off x="10286805" y="1483641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/>
          <p:cNvSpPr/>
          <p:nvPr/>
        </p:nvSpPr>
        <p:spPr>
          <a:xfrm>
            <a:off x="8321324" y="148033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/>
          <p:cNvSpPr/>
          <p:nvPr/>
        </p:nvSpPr>
        <p:spPr>
          <a:xfrm>
            <a:off x="9678415" y="148033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7829935" y="3363258"/>
            <a:ext cx="491389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字方塊 72"/>
          <p:cNvSpPr txBox="1"/>
          <p:nvPr/>
        </p:nvSpPr>
        <p:spPr>
          <a:xfrm>
            <a:off x="5856617" y="3632981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5650504" y="5529671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直線單箭頭接點 3"/>
          <p:cNvCxnSpPr/>
          <p:nvPr/>
        </p:nvCxnSpPr>
        <p:spPr>
          <a:xfrm>
            <a:off x="5938351" y="1572577"/>
            <a:ext cx="6781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60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082007" cy="701731"/>
          </a:xfrm>
        </p:spPr>
        <p:txBody>
          <a:bodyPr/>
          <a:lstStyle/>
          <a:p>
            <a:r>
              <a:rPr lang="en-US" altLang="zh-TW" dirty="0"/>
              <a:t>Pushover Method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48</a:t>
            </a:fld>
            <a:endParaRPr lang="fr-FR"/>
          </a:p>
        </p:txBody>
      </p:sp>
      <p:sp>
        <p:nvSpPr>
          <p:cNvPr id="9" name="矩形 8"/>
          <p:cNvSpPr/>
          <p:nvPr/>
        </p:nvSpPr>
        <p:spPr>
          <a:xfrm>
            <a:off x="8274589" y="2721935"/>
            <a:ext cx="27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229" y="3439633"/>
            <a:ext cx="3416703" cy="1902897"/>
          </a:xfrm>
          <a:prstGeom prst="rect">
            <a:avLst/>
          </a:prstGeom>
        </p:spPr>
      </p:pic>
      <p:sp>
        <p:nvSpPr>
          <p:cNvPr id="48" name="文字方塊 47"/>
          <p:cNvSpPr txBox="1"/>
          <p:nvPr/>
        </p:nvSpPr>
        <p:spPr>
          <a:xfrm>
            <a:off x="5879985" y="5928925"/>
            <a:ext cx="61972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SRSS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0" name="直線單箭頭接點 49"/>
          <p:cNvCxnSpPr/>
          <p:nvPr/>
        </p:nvCxnSpPr>
        <p:spPr>
          <a:xfrm flipH="1">
            <a:off x="6189844" y="5428542"/>
            <a:ext cx="1" cy="399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9059961"/>
              </p:ext>
            </p:extLst>
          </p:nvPr>
        </p:nvGraphicFramePr>
        <p:xfrm>
          <a:off x="8549145" y="3421587"/>
          <a:ext cx="16129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5" name="Equation" r:id="rId5" imgW="1612800" imgH="787320" progId="Equation.DSMT4">
                  <p:embed/>
                </p:oleObj>
              </mc:Choice>
              <mc:Fallback>
                <p:oleObj name="Equation" r:id="rId5" imgW="1612800" imgH="78732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49145" y="3421587"/>
                        <a:ext cx="16129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1065746" y="2721935"/>
            <a:ext cx="2755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ATC-40 Capacity Spectrum</a:t>
            </a:r>
            <a:endParaRPr lang="en-US" altLang="zh-TW" dirty="0"/>
          </a:p>
        </p:txBody>
      </p:sp>
      <p:sp>
        <p:nvSpPr>
          <p:cNvPr id="14" name="矩形 13"/>
          <p:cNvSpPr/>
          <p:nvPr/>
        </p:nvSpPr>
        <p:spPr>
          <a:xfrm>
            <a:off x="4667681" y="2726441"/>
            <a:ext cx="2576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Modal Pushover Analysis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893C97C3-A73C-4CB3-84A6-CCE439A5CE3F}"/>
              </a:ext>
            </a:extLst>
          </p:cNvPr>
          <p:cNvCxnSpPr>
            <a:cxnSpLocks/>
          </p:cNvCxnSpPr>
          <p:nvPr/>
        </p:nvCxnSpPr>
        <p:spPr>
          <a:xfrm flipV="1">
            <a:off x="9932209" y="4114675"/>
            <a:ext cx="0" cy="4142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6997416E-D5F9-4730-B7DB-D24404E0DB3F}"/>
              </a:ext>
            </a:extLst>
          </p:cNvPr>
          <p:cNvSpPr txBox="1"/>
          <p:nvPr/>
        </p:nvSpPr>
        <p:spPr>
          <a:xfrm>
            <a:off x="9810946" y="4539307"/>
            <a:ext cx="146129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 Shape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710B65C-C600-4C5A-9301-4882E6B52FA9}"/>
              </a:ext>
            </a:extLst>
          </p:cNvPr>
          <p:cNvCxnSpPr/>
          <p:nvPr/>
        </p:nvCxnSpPr>
        <p:spPr>
          <a:xfrm flipV="1">
            <a:off x="9641580" y="4114675"/>
            <a:ext cx="0" cy="1048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1EDB3F8-275A-4BC6-9F95-CCAC05F92E85}"/>
              </a:ext>
            </a:extLst>
          </p:cNvPr>
          <p:cNvSpPr txBox="1"/>
          <p:nvPr/>
        </p:nvSpPr>
        <p:spPr>
          <a:xfrm>
            <a:off x="9501902" y="5310256"/>
            <a:ext cx="159114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Effective Mass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9998" y="3439633"/>
            <a:ext cx="2786266" cy="266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633" y="2159185"/>
            <a:ext cx="5533501" cy="4144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489" y="2156212"/>
            <a:ext cx="5533501" cy="4144000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E145E6-760A-4B17-86A4-E545518E57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770812" cy="1311128"/>
          </a:xfrm>
        </p:spPr>
        <p:txBody>
          <a:bodyPr/>
          <a:lstStyle/>
          <a:p>
            <a:r>
              <a:rPr lang="en-US" altLang="zh-TW" dirty="0"/>
              <a:t>ATC-40 Capacity Spectrum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5C3427B-CB41-4000-9D21-A2CEABB41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49</a:t>
            </a:fld>
            <a:endParaRPr lang="fr-FR"/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FD9AE536-1C14-4D2F-B277-DAF03C064D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9919375"/>
              </p:ext>
            </p:extLst>
          </p:nvPr>
        </p:nvGraphicFramePr>
        <p:xfrm>
          <a:off x="8312448" y="3663024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26" name="Equation" r:id="rId6" imgW="1002960" imgH="241200" progId="Equation.DSMT4">
                  <p:embed/>
                </p:oleObj>
              </mc:Choice>
              <mc:Fallback>
                <p:oleObj name="Equation" r:id="rId6" imgW="1002960" imgH="24120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312448" y="3663024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C7188C06-0DBF-4BFB-821F-91DE7A728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8977568"/>
              </p:ext>
            </p:extLst>
          </p:nvPr>
        </p:nvGraphicFramePr>
        <p:xfrm>
          <a:off x="7867948" y="2643486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27" name="Equation" r:id="rId8" imgW="888840" imgH="241200" progId="Equation.DSMT4">
                  <p:embed/>
                </p:oleObj>
              </mc:Choice>
              <mc:Fallback>
                <p:oleObj name="Equation" r:id="rId8" imgW="888840" imgH="24120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867948" y="2643486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字方塊 12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26300" y="1569763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074108" y="1569763"/>
            <a:ext cx="1523943" cy="50597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549354"/>
              </p:ext>
            </p:extLst>
          </p:nvPr>
        </p:nvGraphicFramePr>
        <p:xfrm>
          <a:off x="2841948" y="3826206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28" name="Equation" r:id="rId10" imgW="1002960" imgH="241200" progId="Equation.DSMT4">
                  <p:embed/>
                </p:oleObj>
              </mc:Choice>
              <mc:Fallback>
                <p:oleObj name="Equation" r:id="rId10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FD9AE536-1C14-4D2F-B277-DAF03C064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841948" y="3826206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2037514"/>
              </p:ext>
            </p:extLst>
          </p:nvPr>
        </p:nvGraphicFramePr>
        <p:xfrm>
          <a:off x="2349240" y="291147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29" name="Equation" r:id="rId12" imgW="876240" imgH="241200" progId="Equation.DSMT4">
                  <p:embed/>
                </p:oleObj>
              </mc:Choice>
              <mc:Fallback>
                <p:oleObj name="Equation" r:id="rId12" imgW="8762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C7188C06-0DBF-4BFB-821F-91DE7A728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49240" y="291147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832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1436" y="1572584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</a:t>
            </a:fld>
            <a:endParaRPr lang="fr-FR"/>
          </a:p>
        </p:txBody>
      </p:sp>
      <p:cxnSp>
        <p:nvCxnSpPr>
          <p:cNvPr id="8" name="直線單箭頭接點 7"/>
          <p:cNvCxnSpPr/>
          <p:nvPr/>
        </p:nvCxnSpPr>
        <p:spPr>
          <a:xfrm>
            <a:off x="6145025" y="1549400"/>
            <a:ext cx="21173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6145025" y="1143000"/>
            <a:ext cx="0" cy="161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8249687" y="1143000"/>
            <a:ext cx="0" cy="172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6677237" y="2705100"/>
            <a:ext cx="157245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444854F0-6934-408D-B546-B5178951AC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040512"/>
              </p:ext>
            </p:extLst>
          </p:nvPr>
        </p:nvGraphicFramePr>
        <p:xfrm>
          <a:off x="8518357" y="1308966"/>
          <a:ext cx="2044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" name="Equation" r:id="rId5" imgW="2044440" imgH="685800" progId="Equation.DSMT4">
                  <p:embed/>
                </p:oleObj>
              </mc:Choice>
              <mc:Fallback>
                <p:oleObj name="Equation" r:id="rId5" imgW="204444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18357" y="1308966"/>
                        <a:ext cx="20447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5B556B5B-4BDD-43D7-A6DD-70248B8F5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93587"/>
              </p:ext>
            </p:extLst>
          </p:nvPr>
        </p:nvGraphicFramePr>
        <p:xfrm>
          <a:off x="7368212" y="2724371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368212" y="2724371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3177714"/>
              </p:ext>
            </p:extLst>
          </p:nvPr>
        </p:nvGraphicFramePr>
        <p:xfrm>
          <a:off x="7025906" y="1250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" name="Equation" r:id="rId9" imgW="342720" imgH="253800" progId="Equation.DSMT4">
                  <p:embed/>
                </p:oleObj>
              </mc:Choice>
              <mc:Fallback>
                <p:oleObj name="Equation" r:id="rId9" imgW="3427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25906" y="1250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3981814D-5E33-407F-9C14-0FF119F5EF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9960528"/>
              </p:ext>
            </p:extLst>
          </p:nvPr>
        </p:nvGraphicFramePr>
        <p:xfrm>
          <a:off x="5026418" y="5842389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" name="Equation" r:id="rId11" imgW="181125" imgH="600016" progId="Equation.DSMT4">
                  <p:embed/>
                </p:oleObj>
              </mc:Choice>
              <mc:Fallback>
                <p:oleObj name="Equation" r:id="rId11" imgW="181125" imgH="60001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026418" y="5842389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物件 22">
            <a:extLst>
              <a:ext uri="{FF2B5EF4-FFF2-40B4-BE49-F238E27FC236}">
                <a16:creationId xmlns:a16="http://schemas.microsoft.com/office/drawing/2014/main" id="{A2A302A1-ECB9-4675-9DCB-3A8EE25F8E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189041"/>
              </p:ext>
            </p:extLst>
          </p:nvPr>
        </p:nvGraphicFramePr>
        <p:xfrm>
          <a:off x="6597381" y="5842388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" name="Equation" r:id="rId13" imgW="181125" imgH="600016" progId="Equation.DSMT4">
                  <p:embed/>
                </p:oleObj>
              </mc:Choice>
              <mc:Fallback>
                <p:oleObj name="Equation" r:id="rId13" imgW="181125" imgH="600016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3981814D-5E33-407F-9C14-0FF119F5EF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97381" y="5842388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893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877832" cy="1311128"/>
          </a:xfrm>
        </p:spPr>
        <p:txBody>
          <a:bodyPr/>
          <a:lstStyle/>
          <a:p>
            <a:r>
              <a:rPr lang="en-US" altLang="zh-TW" dirty="0"/>
              <a:t>Modal Pushover </a:t>
            </a:r>
            <a:r>
              <a:rPr lang="en-US" altLang="zh-TW" dirty="0" smtClean="0"/>
              <a:t>Analysis - Tradition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50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483" y="2156213"/>
            <a:ext cx="5533501" cy="4144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0746" y="2159382"/>
            <a:ext cx="5533501" cy="4144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98974" y="1593499"/>
            <a:ext cx="104451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Mode 1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320391" y="1569439"/>
            <a:ext cx="109421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Mode 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8692844"/>
              </p:ext>
            </p:extLst>
          </p:nvPr>
        </p:nvGraphicFramePr>
        <p:xfrm>
          <a:off x="3054602" y="3826206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32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54602" y="3826206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2803711"/>
              </p:ext>
            </p:extLst>
          </p:nvPr>
        </p:nvGraphicFramePr>
        <p:xfrm>
          <a:off x="2561894" y="291147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33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61894" y="291147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778039"/>
              </p:ext>
            </p:extLst>
          </p:nvPr>
        </p:nvGraphicFramePr>
        <p:xfrm>
          <a:off x="7000839" y="5413856"/>
          <a:ext cx="1028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34" name="Equation" r:id="rId9" imgW="1028520" imgH="241200" progId="Equation.DSMT4">
                  <p:embed/>
                </p:oleObj>
              </mc:Choice>
              <mc:Fallback>
                <p:oleObj name="Equation" r:id="rId9" imgW="102852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00839" y="5413856"/>
                        <a:ext cx="1028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0639523"/>
              </p:ext>
            </p:extLst>
          </p:nvPr>
        </p:nvGraphicFramePr>
        <p:xfrm>
          <a:off x="7195806" y="4495955"/>
          <a:ext cx="901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35" name="Equation" r:id="rId11" imgW="901440" imgH="241200" progId="Equation.DSMT4">
                  <p:embed/>
                </p:oleObj>
              </mc:Choice>
              <mc:Fallback>
                <p:oleObj name="Equation" r:id="rId11" imgW="901440" imgH="241200" progId="Equation.DSMT4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195806" y="4495955"/>
                        <a:ext cx="901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187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0561" y="2159185"/>
            <a:ext cx="5533501" cy="4144000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239878" cy="701731"/>
          </a:xfrm>
        </p:spPr>
        <p:txBody>
          <a:bodyPr/>
          <a:lstStyle/>
          <a:p>
            <a:r>
              <a:rPr lang="en-US" altLang="zh-TW" dirty="0"/>
              <a:t>Modal Pushover </a:t>
            </a:r>
            <a:r>
              <a:rPr lang="en-US" altLang="zh-TW" dirty="0" smtClean="0"/>
              <a:t>Analysis – Multi-Cut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51</a:t>
            </a:fld>
            <a:endParaRPr lang="fr-FR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98974" y="1593499"/>
            <a:ext cx="104451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Mode 1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493921" y="1569763"/>
            <a:ext cx="109421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Mode 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317924"/>
              </p:ext>
            </p:extLst>
          </p:nvPr>
        </p:nvGraphicFramePr>
        <p:xfrm>
          <a:off x="7000839" y="5413856"/>
          <a:ext cx="1028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54" name="Equation" r:id="rId4" imgW="1028520" imgH="241200" progId="Equation.DSMT4">
                  <p:embed/>
                </p:oleObj>
              </mc:Choice>
              <mc:Fallback>
                <p:oleObj name="Equation" r:id="rId4" imgW="1028520" imgH="24120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00839" y="5413856"/>
                        <a:ext cx="1028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7691703"/>
              </p:ext>
            </p:extLst>
          </p:nvPr>
        </p:nvGraphicFramePr>
        <p:xfrm>
          <a:off x="7202488" y="4495800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55" name="Equation" r:id="rId6" imgW="888840" imgH="241200" progId="Equation.DSMT4">
                  <p:embed/>
                </p:oleObj>
              </mc:Choice>
              <mc:Fallback>
                <p:oleObj name="Equation" r:id="rId6" imgW="88884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02488" y="4495800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圖片 15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6427" y="2159185"/>
            <a:ext cx="5533501" cy="4144000"/>
          </a:xfrm>
          <a:prstGeom prst="rect">
            <a:avLst/>
          </a:prstGeom>
        </p:spPr>
      </p:pic>
      <p:graphicFrame>
        <p:nvGraphicFramePr>
          <p:cNvPr id="17" name="物件 16">
            <a:extLst>
              <a:ext uri="{FF2B5EF4-FFF2-40B4-BE49-F238E27FC236}">
                <a16:creationId xmlns:a16="http://schemas.microsoft.com/office/drawing/2014/main" id="{FD9AE536-1C14-4D2F-B277-DAF03C064D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475157"/>
              </p:ext>
            </p:extLst>
          </p:nvPr>
        </p:nvGraphicFramePr>
        <p:xfrm>
          <a:off x="2762242" y="3663024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56" name="Equation" r:id="rId9" imgW="1002960" imgH="241200" progId="Equation.DSMT4">
                  <p:embed/>
                </p:oleObj>
              </mc:Choice>
              <mc:Fallback>
                <p:oleObj name="Equation" r:id="rId9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FD9AE536-1C14-4D2F-B277-DAF03C064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62242" y="3663024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C7188C06-0DBF-4BFB-821F-91DE7A728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599438"/>
              </p:ext>
            </p:extLst>
          </p:nvPr>
        </p:nvGraphicFramePr>
        <p:xfrm>
          <a:off x="2317742" y="2643486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57" name="Equation" r:id="rId11" imgW="888840" imgH="241200" progId="Equation.DSMT4">
                  <p:embed/>
                </p:oleObj>
              </mc:Choice>
              <mc:Fallback>
                <p:oleObj name="Equation" r:id="rId11" imgW="8888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C7188C06-0DBF-4BFB-821F-91DE7A728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17742" y="2643486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835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633" y="2159185"/>
            <a:ext cx="5533501" cy="414400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074108" y="1569763"/>
            <a:ext cx="1523943" cy="50597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26294" y="1581304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239878" cy="701731"/>
          </a:xfrm>
        </p:spPr>
        <p:txBody>
          <a:bodyPr/>
          <a:lstStyle/>
          <a:p>
            <a:r>
              <a:rPr lang="en-US" altLang="zh-TW" dirty="0"/>
              <a:t>Modal Pushover </a:t>
            </a:r>
            <a:r>
              <a:rPr lang="en-US" altLang="zh-TW" dirty="0" smtClean="0"/>
              <a:t>Analysis - SRSS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52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483" y="2156213"/>
            <a:ext cx="5533501" cy="4144000"/>
          </a:xfrm>
          <a:prstGeom prst="rect">
            <a:avLst/>
          </a:prstGeom>
        </p:spPr>
      </p:pic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106398"/>
              </p:ext>
            </p:extLst>
          </p:nvPr>
        </p:nvGraphicFramePr>
        <p:xfrm>
          <a:off x="3054602" y="3826206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74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54602" y="3826206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3073746"/>
              </p:ext>
            </p:extLst>
          </p:nvPr>
        </p:nvGraphicFramePr>
        <p:xfrm>
          <a:off x="2561894" y="291147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75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61894" y="291147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580524"/>
              </p:ext>
            </p:extLst>
          </p:nvPr>
        </p:nvGraphicFramePr>
        <p:xfrm>
          <a:off x="8334429" y="3650940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76" name="Equation" r:id="rId9" imgW="1002960" imgH="241200" progId="Equation.DSMT4">
                  <p:embed/>
                </p:oleObj>
              </mc:Choice>
              <mc:Fallback>
                <p:oleObj name="Equation" r:id="rId9" imgW="1002960" imgH="24120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334429" y="3650940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4747433"/>
              </p:ext>
            </p:extLst>
          </p:nvPr>
        </p:nvGraphicFramePr>
        <p:xfrm>
          <a:off x="7734300" y="267017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77" name="Equation" r:id="rId11" imgW="876240" imgH="241200" progId="Equation.DSMT4">
                  <p:embed/>
                </p:oleObj>
              </mc:Choice>
              <mc:Fallback>
                <p:oleObj name="Equation" r:id="rId11" imgW="87624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734300" y="267017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908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7223" y="2159185"/>
            <a:ext cx="5533501" cy="4144000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283486" cy="2048766"/>
          </a:xfrm>
        </p:spPr>
        <p:txBody>
          <a:bodyPr/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53</a:t>
            </a:fld>
            <a:endParaRPr lang="fr-FR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4187" y="2165222"/>
            <a:ext cx="5533501" cy="4144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074108" y="1569763"/>
            <a:ext cx="1523943" cy="50597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29034" y="1565907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7456010"/>
              </p:ext>
            </p:extLst>
          </p:nvPr>
        </p:nvGraphicFramePr>
        <p:xfrm>
          <a:off x="7594600" y="3187700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32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94600" y="3187700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8056544"/>
              </p:ext>
            </p:extLst>
          </p:nvPr>
        </p:nvGraphicFramePr>
        <p:xfrm>
          <a:off x="9591675" y="2640013"/>
          <a:ext cx="914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33" name="Equation" r:id="rId7" imgW="914400" imgH="241200" progId="Equation.DSMT4">
                  <p:embed/>
                </p:oleObj>
              </mc:Choice>
              <mc:Fallback>
                <p:oleObj name="Equation" r:id="rId7" imgW="91440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591675" y="2640013"/>
                        <a:ext cx="914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106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789" y="0"/>
            <a:ext cx="5964865" cy="317043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" y="0"/>
            <a:ext cx="5859910" cy="3147463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441423"/>
            <a:ext cx="6073653" cy="325008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789" y="3441423"/>
            <a:ext cx="6062450" cy="318941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54</a:t>
            </a:fld>
            <a:endParaRPr lang="fr-FR"/>
          </a:p>
        </p:txBody>
      </p:sp>
      <p:sp>
        <p:nvSpPr>
          <p:cNvPr id="9" name="文字方塊 8"/>
          <p:cNvSpPr txBox="1"/>
          <p:nvPr/>
        </p:nvSpPr>
        <p:spPr>
          <a:xfrm>
            <a:off x="13013" y="669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2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096000" y="669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3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-2" y="344142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5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095998" y="3441423"/>
            <a:ext cx="770404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7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76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932794"/>
            <a:ext cx="6774873" cy="2129462"/>
          </a:xfrm>
          <a:prstGeom prst="rect">
            <a:avLst/>
          </a:prstGeom>
        </p:spPr>
      </p:pic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Gravity Load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55</a:t>
            </a:fld>
            <a:endParaRPr lang="fr-FR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396834"/>
            <a:ext cx="6774873" cy="2129462"/>
          </a:xfrm>
          <a:prstGeom prst="rect">
            <a:avLst/>
          </a:prstGeom>
        </p:spPr>
      </p:pic>
      <p:cxnSp>
        <p:nvCxnSpPr>
          <p:cNvPr id="12" name="直線單箭頭接點 11"/>
          <p:cNvCxnSpPr/>
          <p:nvPr/>
        </p:nvCxnSpPr>
        <p:spPr>
          <a:xfrm flipV="1">
            <a:off x="7091917" y="2211572"/>
            <a:ext cx="0" cy="2126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277559" y="1605467"/>
            <a:ext cx="162871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Forth Hinge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218852" y="4008535"/>
            <a:ext cx="35843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633" y="2533849"/>
            <a:ext cx="6085367" cy="3234486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2678867" y="2286153"/>
            <a:ext cx="144206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693066" y="5875760"/>
            <a:ext cx="141000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 Load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52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3217" y="2578864"/>
            <a:ext cx="6059512" cy="3336136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390892" cy="701731"/>
          </a:xfrm>
        </p:spPr>
        <p:txBody>
          <a:bodyPr/>
          <a:lstStyle/>
          <a:p>
            <a:r>
              <a:rPr lang="en-US" altLang="zh-TW" dirty="0"/>
              <a:t>Without Gravity Load 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56</a:t>
            </a:fld>
            <a:endParaRPr lang="fr-FR"/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8463518" y="2131394"/>
            <a:ext cx="0" cy="2126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7732164" y="1524253"/>
            <a:ext cx="1462708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 Hinge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>
            <a:off x="3072809" y="3721395"/>
            <a:ext cx="0" cy="818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881" y="2487363"/>
            <a:ext cx="5958249" cy="1159258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4764559"/>
            <a:ext cx="5954231" cy="105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5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92387D3-562A-4947-A602-76F903B0362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9690" y="2092775"/>
            <a:ext cx="5533501" cy="4144000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625558" cy="701731"/>
          </a:xfrm>
        </p:spPr>
        <p:txBody>
          <a:bodyPr/>
          <a:lstStyle/>
          <a:p>
            <a:r>
              <a:rPr lang="en-US" altLang="zh-TW" dirty="0"/>
              <a:t>Time History Analysis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57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1935886" y="1734323"/>
            <a:ext cx="26411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Scaled to DBE, MCE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41537" y="1981539"/>
            <a:ext cx="3019048" cy="425714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981803" y="1181059"/>
            <a:ext cx="140820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Story Drift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0391231" y="3439758"/>
            <a:ext cx="1321837" cy="83099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DBE &lt; 1.5%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MCE &lt; 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030279" y="2565508"/>
            <a:ext cx="2454839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Time History Spectrum</a:t>
            </a:r>
            <a:endParaRPr lang="zh-TW" altLang="en-US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030279" y="2943919"/>
            <a:ext cx="1628010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DBE Spectrum</a:t>
            </a:r>
            <a:endParaRPr lang="zh-TW" altLang="en-US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030279" y="3337809"/>
            <a:ext cx="1682512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MCE Spectrum</a:t>
            </a:r>
            <a:endParaRPr lang="zh-TW" altLang="en-US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2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7073"/>
            <a:ext cx="6095238" cy="457142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9923" y="1729317"/>
            <a:ext cx="6095238" cy="4571429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804AED6-5B10-4436-8AE2-C0DD42EF6E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DBE &lt; 1.5%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31B512-4753-45EF-9E0E-E8D6E9D1F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58</a:t>
            </a:fld>
            <a:endParaRPr lang="fr-FR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CC23460-5720-418D-B728-408FA678E478}"/>
              </a:ext>
            </a:extLst>
          </p:cNvPr>
          <p:cNvSpPr txBox="1"/>
          <p:nvPr/>
        </p:nvSpPr>
        <p:spPr>
          <a:xfrm>
            <a:off x="2452680" y="1569763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F9B904C-DD52-4EDB-A29D-ECFCB2E54432}"/>
              </a:ext>
            </a:extLst>
          </p:cNvPr>
          <p:cNvSpPr txBox="1"/>
          <p:nvPr/>
        </p:nvSpPr>
        <p:spPr>
          <a:xfrm>
            <a:off x="8352897" y="1569763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915BBC5-E15F-4EE0-8E37-ECF09299D031}"/>
              </a:ext>
            </a:extLst>
          </p:cNvPr>
          <p:cNvSpPr txBox="1"/>
          <p:nvPr/>
        </p:nvSpPr>
        <p:spPr>
          <a:xfrm>
            <a:off x="3642558" y="934706"/>
            <a:ext cx="2615460" cy="79675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48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440" y="1731914"/>
            <a:ext cx="6095238" cy="4571429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9924" y="1731419"/>
            <a:ext cx="6095238" cy="4571429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2CC526-3200-45B0-81A5-AD4D199EB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439368"/>
          </a:xfrm>
        </p:spPr>
        <p:txBody>
          <a:bodyPr/>
          <a:lstStyle/>
          <a:p>
            <a:r>
              <a:rPr lang="en-US" altLang="zh-TW" dirty="0"/>
              <a:t>MCE &lt; 2.0%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AA4DCB8-94E0-4543-B7D9-36F990A04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59</a:t>
            </a:fld>
            <a:endParaRPr lang="fr-FR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8C8D3AF-AA01-482C-AF71-B959E3460BF2}"/>
              </a:ext>
            </a:extLst>
          </p:cNvPr>
          <p:cNvSpPr txBox="1"/>
          <p:nvPr/>
        </p:nvSpPr>
        <p:spPr>
          <a:xfrm>
            <a:off x="2452680" y="1569763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CFA0318-F72B-48C2-9270-1CE1391178F8}"/>
              </a:ext>
            </a:extLst>
          </p:cNvPr>
          <p:cNvSpPr txBox="1"/>
          <p:nvPr/>
        </p:nvSpPr>
        <p:spPr>
          <a:xfrm>
            <a:off x="8354421" y="1569763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E9B428B-F827-4359-ADD3-FEB47895EE94}"/>
              </a:ext>
            </a:extLst>
          </p:cNvPr>
          <p:cNvSpPr txBox="1"/>
          <p:nvPr/>
        </p:nvSpPr>
        <p:spPr>
          <a:xfrm>
            <a:off x="3933014" y="952659"/>
            <a:ext cx="2615460" cy="79675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82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108952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 smtClean="0"/>
              <a:t>Methodology</a:t>
            </a:r>
          </a:p>
          <a:p>
            <a:r>
              <a:rPr lang="en-US" altLang="zh-TW" dirty="0" smtClean="0"/>
              <a:t>- Flexural</a:t>
            </a:r>
          </a:p>
          <a:p>
            <a:r>
              <a:rPr lang="fr-FR" altLang="zh-TW" dirty="0" smtClean="0"/>
              <a:t>- Shear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6505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8" y="3441423"/>
            <a:ext cx="6092456" cy="3216885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44" y="3441423"/>
            <a:ext cx="6092456" cy="318721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0"/>
            <a:ext cx="6156251" cy="3214552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" y="-5353"/>
            <a:ext cx="6049929" cy="3268156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60</a:t>
            </a:fld>
            <a:endParaRPr lang="fr-FR"/>
          </a:p>
        </p:txBody>
      </p:sp>
      <p:sp>
        <p:nvSpPr>
          <p:cNvPr id="10" name="文字方塊 9"/>
          <p:cNvSpPr txBox="1"/>
          <p:nvPr/>
        </p:nvSpPr>
        <p:spPr>
          <a:xfrm>
            <a:off x="-2" y="-3940"/>
            <a:ext cx="1522083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 DBE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095998" y="-3941"/>
            <a:ext cx="1847622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 DBE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-2" y="3429000"/>
            <a:ext cx="1581395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 MCE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095998" y="3441423"/>
            <a:ext cx="1906932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 MCE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0154093" y="226891"/>
            <a:ext cx="605294" cy="461665"/>
          </a:xfrm>
          <a:prstGeom prst="rect">
            <a:avLst/>
          </a:prstGeom>
          <a:solidFill>
            <a:schemeClr val="accent3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換圖</a:t>
            </a:r>
          </a:p>
        </p:txBody>
      </p:sp>
    </p:spTree>
    <p:extLst>
      <p:ext uri="{BB962C8B-B14F-4D97-AF65-F5344CB8AC3E}">
        <p14:creationId xmlns:p14="http://schemas.microsoft.com/office/powerpoint/2010/main" val="354047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61</a:t>
            </a:fld>
            <a:endParaRPr lang="fr-FR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43" y="-627590"/>
            <a:ext cx="6685714" cy="456190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074" y="0"/>
            <a:ext cx="6695238" cy="460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792" y="2498205"/>
            <a:ext cx="6800000" cy="462857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95729" y="2389513"/>
            <a:ext cx="6800000" cy="4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5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0CCBCE4-971A-487B-8E52-72596427BD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311128"/>
          </a:xfrm>
        </p:spPr>
        <p:txBody>
          <a:bodyPr/>
          <a:lstStyle/>
          <a:p>
            <a:r>
              <a:rPr lang="en-US" altLang="zh-TW" dirty="0"/>
              <a:t>Incremental Dynamic Analysis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8468276-5B47-4CC7-AB1A-8B3EFB745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62</a:t>
            </a:fld>
            <a:endParaRPr lang="fr-FR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BB53647-65EB-4C9E-AFE7-DCB57C4264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7012" y="0"/>
            <a:ext cx="4263614" cy="33955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5A3C1B1-0CFF-4F5B-AB63-0F86C7AC301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8599" y="3389372"/>
            <a:ext cx="4263614" cy="346862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94F37C7-1FBE-49D7-850C-829ABB130E00}"/>
              </a:ext>
            </a:extLst>
          </p:cNvPr>
          <p:cNvSpPr/>
          <p:nvPr/>
        </p:nvSpPr>
        <p:spPr>
          <a:xfrm>
            <a:off x="839788" y="4760739"/>
            <a:ext cx="43679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Single Time History Analysis</a:t>
            </a:r>
            <a:endParaRPr lang="zh-TW" altLang="en-US" sz="28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721BD32-FA55-4987-8FEB-316CCD0553F1}"/>
              </a:ext>
            </a:extLst>
          </p:cNvPr>
          <p:cNvSpPr/>
          <p:nvPr/>
        </p:nvSpPr>
        <p:spPr>
          <a:xfrm>
            <a:off x="3346653" y="5383075"/>
            <a:ext cx="26829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Incremental One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839788" y="2717695"/>
            <a:ext cx="32688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Single Static Analysis</a:t>
            </a:r>
            <a:endParaRPr lang="zh-TW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3351007" y="3270122"/>
            <a:ext cx="26829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Incremental SPO</a:t>
            </a:r>
            <a:endParaRPr lang="zh-TW" altLang="en-US" sz="28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2849719" y="3231457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842818" y="5344410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7605656" y="2990626"/>
            <a:ext cx="10758" cy="570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7885355" y="2054711"/>
            <a:ext cx="625736" cy="16230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8412480" y="1011265"/>
            <a:ext cx="2291379" cy="4916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322729" y="4231011"/>
            <a:ext cx="64761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37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Non-Linear SPO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63</a:t>
            </a:fld>
            <a:endParaRPr lang="fr-FR"/>
          </a:p>
        </p:txBody>
      </p:sp>
      <p:sp>
        <p:nvSpPr>
          <p:cNvPr id="14" name="矩形 13"/>
          <p:cNvSpPr/>
          <p:nvPr/>
        </p:nvSpPr>
        <p:spPr>
          <a:xfrm>
            <a:off x="6096000" y="1917602"/>
            <a:ext cx="1095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Elastic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96000" y="3346751"/>
            <a:ext cx="2316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Non-Negative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854077" y="3871734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329528" y="3900567"/>
            <a:ext cx="31293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Equal Displacement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96000" y="4775901"/>
            <a:ext cx="15247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Negative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27445" y="5328703"/>
            <a:ext cx="1611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Softening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51994" y="5290038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804481" y="2256041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279932" y="2284874"/>
            <a:ext cx="11208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Match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grpSp>
        <p:nvGrpSpPr>
          <p:cNvPr id="18" name="Group 6"/>
          <p:cNvGrpSpPr/>
          <p:nvPr/>
        </p:nvGrpSpPr>
        <p:grpSpPr>
          <a:xfrm>
            <a:off x="839788" y="1917602"/>
            <a:ext cx="5256212" cy="4169084"/>
            <a:chOff x="839788" y="1917602"/>
            <a:chExt cx="5256212" cy="4169084"/>
          </a:xfrm>
        </p:grpSpPr>
        <p:sp>
          <p:nvSpPr>
            <p:cNvPr id="20" name="矩形 19"/>
            <p:cNvSpPr/>
            <p:nvPr/>
          </p:nvSpPr>
          <p:spPr>
            <a:xfrm>
              <a:off x="1449421" y="2269864"/>
              <a:ext cx="250287" cy="3463962"/>
            </a:xfrm>
            <a:prstGeom prst="rect">
              <a:avLst/>
            </a:prstGeom>
            <a:solidFill>
              <a:srgbClr val="1ABC9C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699708" y="2269864"/>
              <a:ext cx="849854" cy="3463962"/>
            </a:xfrm>
            <a:prstGeom prst="rect">
              <a:avLst/>
            </a:prstGeom>
            <a:solidFill>
              <a:srgbClr val="3498DB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2549562" y="2269864"/>
              <a:ext cx="3259567" cy="3463962"/>
            </a:xfrm>
            <a:prstGeom prst="rect">
              <a:avLst/>
            </a:prstGeom>
            <a:solidFill>
              <a:srgbClr val="E9584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9788" y="1917602"/>
              <a:ext cx="5256212" cy="41690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129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26514" y="2260989"/>
            <a:ext cx="4151086" cy="2336024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Pushover and IDA too much </a:t>
            </a: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difference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E9E0779-0E74-4EC3-8387-341EBCDE8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64</a:t>
            </a:fld>
            <a:endParaRPr lang="fr-FR"/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152809"/>
            <a:ext cx="6095238" cy="4552381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>
          <a:xfrm>
            <a:off x="4531360" y="2763520"/>
            <a:ext cx="0" cy="139192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46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BC62E633-D5E7-4311-B1F9-FE40750356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623728" cy="701731"/>
          </a:xfrm>
        </p:spPr>
        <p:txBody>
          <a:bodyPr/>
          <a:lstStyle/>
          <a:p>
            <a:r>
              <a:rPr lang="en-US" altLang="zh-TW" dirty="0" smtClean="0"/>
              <a:t>Another way </a:t>
            </a:r>
            <a:r>
              <a:rPr lang="en-US" altLang="zh-TW" dirty="0" smtClean="0">
                <a:solidFill>
                  <a:schemeClr val="accent1"/>
                </a:solidFill>
              </a:rPr>
              <a:t>IM: Base Shear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90F283-92C4-4034-88A6-C9C7EB189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65</a:t>
            </a:fld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690332"/>
            <a:ext cx="6095238" cy="45523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690332"/>
            <a:ext cx="6095238" cy="4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9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66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86079"/>
            <a:ext cx="4064000" cy="304467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86559" y="390553"/>
            <a:ext cx="4056079" cy="303873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35921" y="376772"/>
            <a:ext cx="4074144" cy="305227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447567"/>
            <a:ext cx="4064000" cy="304467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74159" y="3443073"/>
            <a:ext cx="4068479" cy="304802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52797" y="3441379"/>
            <a:ext cx="4039203" cy="3026096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1635577" y="2595840"/>
            <a:ext cx="788036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SF: 0.5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5717222" y="2595840"/>
            <a:ext cx="78803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SF: 2.5</a:t>
            </a:r>
            <a:endParaRPr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9784333" y="2595840"/>
            <a:ext cx="79284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SF: 4.5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1635577" y="5634579"/>
            <a:ext cx="78803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SF: 6.5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5714380" y="5634579"/>
            <a:ext cx="78803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SF: 8.5</a:t>
            </a:r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9827271" y="5634579"/>
            <a:ext cx="690254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SF: 10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965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67</a:t>
            </a:fld>
            <a:endParaRPr lang="fr-FR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00" y="1362131"/>
            <a:ext cx="60960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7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68</a:t>
            </a:fld>
            <a:endParaRPr lang="fr-FR"/>
          </a:p>
        </p:txBody>
      </p:sp>
      <p:sp>
        <p:nvSpPr>
          <p:cNvPr id="7" name="文字方塊 6"/>
          <p:cNvSpPr txBox="1"/>
          <p:nvPr/>
        </p:nvSpPr>
        <p:spPr>
          <a:xfrm>
            <a:off x="1790899" y="2721934"/>
            <a:ext cx="3190938" cy="9970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Limit-State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1786273" y="4157331"/>
            <a:ext cx="2652329" cy="69544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4% FEMA273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786273" y="4877982"/>
            <a:ext cx="3486275" cy="69544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2.5% SEAOC2000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47F8EF5-0936-476D-B299-BDB0EB4352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781" y="0"/>
            <a:ext cx="4572763" cy="342957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D01942D-03DF-4223-ACD7-4399DDCE6DA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782" y="342900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2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15D5A13-94F5-4430-AB18-5B5C27014E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IDA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0FA12D0-F881-47C9-BCC6-590FD25DE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69</a:t>
            </a:fld>
            <a:endParaRPr lang="fr-FR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960E616-8955-4BEC-86A3-128FDDDB041A}"/>
              </a:ext>
            </a:extLst>
          </p:cNvPr>
          <p:cNvSpPr txBox="1"/>
          <p:nvPr/>
        </p:nvSpPr>
        <p:spPr>
          <a:xfrm>
            <a:off x="1754862" y="928625"/>
            <a:ext cx="2615460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895434" y="1731754"/>
            <a:ext cx="49789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Log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7072"/>
            <a:ext cx="6095238" cy="45714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731754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4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6992" y="1735940"/>
            <a:ext cx="6095238" cy="45714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6992" y="1735939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266083" cy="701731"/>
          </a:xfrm>
        </p:spPr>
        <p:txBody>
          <a:bodyPr/>
          <a:lstStyle/>
          <a:p>
            <a:r>
              <a:rPr lang="en-US" altLang="zh-TW" dirty="0" smtClean="0"/>
              <a:t>Design Moment - 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</a:t>
            </a:fld>
            <a:endParaRPr lang="fr-FR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5186658" y="2388075"/>
            <a:ext cx="2248372" cy="162294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+ 1.6W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+ 1.0E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+ 1.6W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+ 1.0E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08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Conclusion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70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Objective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Reduce Rebar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Condition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75713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altLang="zh-TW" dirty="0"/>
              <a:t>Long Span</a:t>
            </a:r>
          </a:p>
          <a:p>
            <a:r>
              <a:rPr lang="fr-FR" altLang="zh-TW" dirty="0"/>
              <a:t>Low Seismic</a:t>
            </a:r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232764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Construction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Today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or Future 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Cost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200956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Verification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5713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/>
              <a:t>Capacity Close To Tradition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80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71</a:t>
            </a:fld>
            <a:endParaRPr lang="fr-FR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7" y="1704055"/>
            <a:ext cx="5852172" cy="437998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14" y="1704053"/>
            <a:ext cx="5852172" cy="437998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61097" y="1565915"/>
            <a:ext cx="521739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Hundreds Of Combo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437131" y="1565914"/>
            <a:ext cx="319093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Critical</a:t>
            </a: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Demand Combo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5638603" y="3957845"/>
            <a:ext cx="45727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064" y="2550120"/>
            <a:ext cx="1633120" cy="130139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629099" y="5826304"/>
            <a:ext cx="1081386" cy="393890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Length(m)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491907" y="5826304"/>
            <a:ext cx="1081386" cy="393890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Length(m)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60829" y="3729432"/>
                <a:ext cx="998928" cy="424732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𝑐𝑚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9" y="3729432"/>
                <a:ext cx="998928" cy="424732"/>
              </a:xfrm>
              <a:prstGeom prst="rect">
                <a:avLst/>
              </a:prstGeom>
              <a:blipFill>
                <a:blip r:embed="rId5"/>
                <a:stretch>
                  <a:fillRect l="-4878" b="-72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6278757" y="3729432"/>
                <a:ext cx="998927" cy="424732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𝑐𝑚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757" y="3729432"/>
                <a:ext cx="998927" cy="424732"/>
              </a:xfrm>
              <a:prstGeom prst="rect">
                <a:avLst/>
              </a:prstGeom>
              <a:blipFill>
                <a:blip r:embed="rId6"/>
                <a:stretch>
                  <a:fillRect l="-4878" b="-72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473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2041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266083" cy="701731"/>
          </a:xfrm>
        </p:spPr>
        <p:txBody>
          <a:bodyPr/>
          <a:lstStyle/>
          <a:p>
            <a:r>
              <a:rPr lang="en-US" altLang="zh-TW" dirty="0" smtClean="0"/>
              <a:t>Design Moment - 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72</a:t>
            </a:fld>
            <a:endParaRPr lang="fr-FR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2510414" y="2239221"/>
            <a:ext cx="2248372" cy="162294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+ 1.6W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+ 1.0E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+ 1.6W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+ 1.0E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204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2041"/>
            <a:ext cx="6095238" cy="457142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2042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266083" cy="701731"/>
          </a:xfrm>
        </p:spPr>
        <p:txBody>
          <a:bodyPr/>
          <a:lstStyle/>
          <a:p>
            <a:r>
              <a:rPr lang="en-US" altLang="zh-TW" dirty="0" smtClean="0"/>
              <a:t>Design Moment - 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73</a:t>
            </a:fld>
            <a:endParaRPr lang="fr-FR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2510414" y="2239221"/>
            <a:ext cx="2248372" cy="162294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+ 1.6W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+ 1.0E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+ 1.6W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+ 1.0E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09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1738709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Procedure A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74</a:t>
            </a:fld>
            <a:endParaRPr lang="fr-FR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817137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8734900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8001253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762911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629111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8171374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8281687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45" name="Equation" r:id="rId4" imgW="342720" imgH="253800" progId="Equation.DSMT4">
                  <p:embed/>
                </p:oleObj>
              </mc:Choice>
              <mc:Fallback>
                <p:oleObj name="Equation" r:id="rId4" imgW="342720" imgH="253800" progId="Equation.DSMT4">
                  <p:embed/>
                  <p:pic>
                    <p:nvPicPr>
                      <p:cNvPr id="18" name="物件 17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81687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/>
        </p:nvGraphicFramePr>
        <p:xfrm>
          <a:off x="7719931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46" name="Equation" r:id="rId6" imgW="190440" imgH="253800" progId="Equation.DSMT4">
                  <p:embed/>
                </p:oleObj>
              </mc:Choice>
              <mc:Fallback>
                <p:oleObj name="Equation" r:id="rId6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19931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線接點 20"/>
          <p:cNvCxnSpPr/>
          <p:nvPr/>
        </p:nvCxnSpPr>
        <p:spPr>
          <a:xfrm flipV="1">
            <a:off x="4024676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458820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499223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4620097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620096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4024676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物件 26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134989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47" name="Equation" r:id="rId8" imgW="342720" imgH="253800" progId="Equation.DSMT4">
                  <p:embed/>
                </p:oleObj>
              </mc:Choice>
              <mc:Fallback>
                <p:oleObj name="Equation" r:id="rId8" imgW="342720" imgH="253800" progId="Equation.DSMT4">
                  <p:embed/>
                  <p:pic>
                    <p:nvPicPr>
                      <p:cNvPr id="27" name="物件 26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34989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物件 27"/>
          <p:cNvGraphicFramePr>
            <a:graphicFrameLocks noChangeAspect="1"/>
          </p:cNvGraphicFramePr>
          <p:nvPr/>
        </p:nvGraphicFramePr>
        <p:xfrm>
          <a:off x="4710916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48" name="Equation" r:id="rId9" imgW="190440" imgH="253800" progId="Equation.DSMT4">
                  <p:embed/>
                </p:oleObj>
              </mc:Choice>
              <mc:Fallback>
                <p:oleObj name="Equation" r:id="rId9" imgW="190440" imgH="253800" progId="Equation.DSMT4">
                  <p:embed/>
                  <p:pic>
                    <p:nvPicPr>
                      <p:cNvPr id="28" name="物件 2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10916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圖片 29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1731755"/>
            <a:ext cx="6095238" cy="4571429"/>
          </a:xfrm>
          <a:prstGeom prst="rect">
            <a:avLst/>
          </a:prstGeom>
        </p:spPr>
      </p:pic>
      <p:graphicFrame>
        <p:nvGraphicFramePr>
          <p:cNvPr id="31" name="物件 30"/>
          <p:cNvGraphicFramePr>
            <a:graphicFrameLocks noChangeAspect="1"/>
          </p:cNvGraphicFramePr>
          <p:nvPr/>
        </p:nvGraphicFramePr>
        <p:xfrm>
          <a:off x="7103981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49" name="Equation" r:id="rId11" imgW="1422360" imgH="380880" progId="Equation.DSMT4">
                  <p:embed/>
                </p:oleObj>
              </mc:Choice>
              <mc:Fallback>
                <p:oleObj name="Equation" r:id="rId11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103981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/>
          <p:cNvCxnSpPr>
            <a:endCxn id="31" idx="2"/>
          </p:cNvCxnSpPr>
          <p:nvPr/>
        </p:nvCxnSpPr>
        <p:spPr>
          <a:xfrm flipV="1">
            <a:off x="7815181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圖片 31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8084" y="1140756"/>
            <a:ext cx="4879433" cy="171385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13061" y="3907170"/>
            <a:ext cx="4879433" cy="2449180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6104005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7208084" y="3392488"/>
            <a:ext cx="2052998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7208084" y="506293"/>
            <a:ext cx="38513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cxnSp>
        <p:nvCxnSpPr>
          <p:cNvPr id="38" name="直線接點 37"/>
          <p:cNvCxnSpPr/>
          <p:nvPr/>
        </p:nvCxnSpPr>
        <p:spPr>
          <a:xfrm>
            <a:off x="7033710" y="630315"/>
            <a:ext cx="0" cy="2290438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7033710" y="3525915"/>
            <a:ext cx="0" cy="289264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7234690" y="4348716"/>
            <a:ext cx="4847455" cy="146729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896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4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73" y="1738709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Procedure A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75</a:t>
            </a:fld>
            <a:endParaRPr lang="fr-FR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5119820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5683346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4949699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457755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4577557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5119820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298252"/>
              </p:ext>
            </p:extLst>
          </p:nvPr>
        </p:nvGraphicFramePr>
        <p:xfrm>
          <a:off x="5230133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9" name="Equation" r:id="rId4" imgW="342720" imgH="253800" progId="Equation.DSMT4">
                  <p:embed/>
                </p:oleObj>
              </mc:Choice>
              <mc:Fallback>
                <p:oleObj name="Equation" r:id="rId4" imgW="342720" imgH="253800" progId="Equation.DSMT4">
                  <p:embed/>
                  <p:pic>
                    <p:nvPicPr>
                      <p:cNvPr id="18" name="物件 17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30133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4776646"/>
              </p:ext>
            </p:extLst>
          </p:nvPr>
        </p:nvGraphicFramePr>
        <p:xfrm>
          <a:off x="4668377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70" name="Equation" r:id="rId6" imgW="190440" imgH="253800" progId="Equation.DSMT4">
                  <p:embed/>
                </p:oleObj>
              </mc:Choice>
              <mc:Fallback>
                <p:oleObj name="Equation" r:id="rId6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68377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線接點 20"/>
          <p:cNvCxnSpPr/>
          <p:nvPr/>
        </p:nvCxnSpPr>
        <p:spPr>
          <a:xfrm flipV="1">
            <a:off x="97312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153664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194068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1568543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1568542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973122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物件 26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6079969"/>
              </p:ext>
            </p:extLst>
          </p:nvPr>
        </p:nvGraphicFramePr>
        <p:xfrm>
          <a:off x="1083435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71" name="Equation" r:id="rId8" imgW="342720" imgH="253800" progId="Equation.DSMT4">
                  <p:embed/>
                </p:oleObj>
              </mc:Choice>
              <mc:Fallback>
                <p:oleObj name="Equation" r:id="rId8" imgW="342720" imgH="253800" progId="Equation.DSMT4">
                  <p:embed/>
                  <p:pic>
                    <p:nvPicPr>
                      <p:cNvPr id="27" name="物件 26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83435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物件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4664314"/>
              </p:ext>
            </p:extLst>
          </p:nvPr>
        </p:nvGraphicFramePr>
        <p:xfrm>
          <a:off x="1659362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72" name="Equation" r:id="rId9" imgW="190440" imgH="253800" progId="Equation.DSMT4">
                  <p:embed/>
                </p:oleObj>
              </mc:Choice>
              <mc:Fallback>
                <p:oleObj name="Equation" r:id="rId9" imgW="190440" imgH="253800" progId="Equation.DSMT4">
                  <p:embed/>
                  <p:pic>
                    <p:nvPicPr>
                      <p:cNvPr id="28" name="物件 2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59362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圖片 29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73" y="1731755"/>
            <a:ext cx="6095238" cy="4571429"/>
          </a:xfrm>
          <a:prstGeom prst="rect">
            <a:avLst/>
          </a:prstGeom>
        </p:spPr>
      </p:pic>
      <p:graphicFrame>
        <p:nvGraphicFramePr>
          <p:cNvPr id="31" name="物件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9713240"/>
              </p:ext>
            </p:extLst>
          </p:nvPr>
        </p:nvGraphicFramePr>
        <p:xfrm>
          <a:off x="4052427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73" name="Equation" r:id="rId11" imgW="1422360" imgH="380880" progId="Equation.DSMT4">
                  <p:embed/>
                </p:oleObj>
              </mc:Choice>
              <mc:Fallback>
                <p:oleObj name="Equation" r:id="rId11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052427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/>
          <p:cNvCxnSpPr>
            <a:endCxn id="31" idx="2"/>
          </p:cNvCxnSpPr>
          <p:nvPr/>
        </p:nvCxnSpPr>
        <p:spPr>
          <a:xfrm flipV="1">
            <a:off x="4763627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圖片 31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8084" y="1140756"/>
            <a:ext cx="4879433" cy="171385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13061" y="3907170"/>
            <a:ext cx="4879433" cy="2449180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6104005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7208084" y="3392488"/>
            <a:ext cx="2052998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7208084" y="506293"/>
            <a:ext cx="38513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cxnSp>
        <p:nvCxnSpPr>
          <p:cNvPr id="38" name="直線接點 37"/>
          <p:cNvCxnSpPr/>
          <p:nvPr/>
        </p:nvCxnSpPr>
        <p:spPr>
          <a:xfrm>
            <a:off x="7033710" y="630315"/>
            <a:ext cx="0" cy="2290438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7033710" y="3525915"/>
            <a:ext cx="0" cy="289264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7234690" y="4348716"/>
            <a:ext cx="4847455" cy="146729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094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4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7800" y="1579129"/>
            <a:ext cx="6095238" cy="4571429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951148" y="2444213"/>
            <a:ext cx="601211" cy="118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4120581" y="2096074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967802" y="4891484"/>
            <a:ext cx="846000" cy="33321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468164" y="5100662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1835051" y="521348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C3D0B9-BC05-4810-B7A6-4BAFB4EB8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76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8075582" y="811570"/>
            <a:ext cx="2144177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傳統梁鋼筋配置</a:t>
            </a:r>
            <a:r>
              <a:rPr lang="zh-TW" altLang="en-US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圖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348955"/>
            <a:ext cx="6103346" cy="4683445"/>
          </a:xfrm>
          <a:prstGeom prst="rect">
            <a:avLst/>
          </a:prstGeom>
        </p:spPr>
      </p:pic>
      <p:cxnSp>
        <p:nvCxnSpPr>
          <p:cNvPr id="13" name="直線單箭頭接點 12"/>
          <p:cNvCxnSpPr/>
          <p:nvPr/>
        </p:nvCxnSpPr>
        <p:spPr>
          <a:xfrm>
            <a:off x="9147673" y="3200400"/>
            <a:ext cx="0" cy="4902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7690861" y="6108120"/>
            <a:ext cx="291361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最佳</a:t>
            </a: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化</a:t>
            </a:r>
            <a:r>
              <a:rPr lang="zh-TW" alt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梁鋼筋</a:t>
            </a: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配置示意圖</a:t>
            </a:r>
          </a:p>
        </p:txBody>
      </p:sp>
    </p:spTree>
    <p:extLst>
      <p:ext uri="{BB962C8B-B14F-4D97-AF65-F5344CB8AC3E}">
        <p14:creationId xmlns:p14="http://schemas.microsoft.com/office/powerpoint/2010/main" val="3946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54929" y="4569394"/>
            <a:ext cx="6095238" cy="2285714"/>
          </a:xfrm>
          <a:prstGeom prst="rect">
            <a:avLst/>
          </a:prstGeom>
        </p:spPr>
      </p:pic>
      <p:sp>
        <p:nvSpPr>
          <p:cNvPr id="10" name="文字版面配置區 9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922519" cy="1311128"/>
          </a:xfrm>
        </p:spPr>
        <p:txBody>
          <a:bodyPr/>
          <a:lstStyle/>
          <a:p>
            <a:r>
              <a:rPr lang="en-US" altLang="zh-TW" dirty="0"/>
              <a:t>Flexural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</a:t>
            </a:fld>
            <a:endParaRPr lang="fr-FR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6864" y="1960875"/>
            <a:ext cx="3852709" cy="2408369"/>
          </a:xfrm>
          <a:prstGeom prst="rect">
            <a:avLst/>
          </a:prstGeom>
        </p:spPr>
      </p:pic>
      <p:graphicFrame>
        <p:nvGraphicFramePr>
          <p:cNvPr id="3" name="物件 2">
            <a:extLst>
              <a:ext uri="{FF2B5EF4-FFF2-40B4-BE49-F238E27FC236}">
                <a16:creationId xmlns:a16="http://schemas.microsoft.com/office/drawing/2014/main" id="{4C86971B-3ED9-46B4-B240-39706E97B3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814943"/>
              </p:ext>
            </p:extLst>
          </p:nvPr>
        </p:nvGraphicFramePr>
        <p:xfrm>
          <a:off x="7032173" y="1971528"/>
          <a:ext cx="2997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47" name="Equation" r:id="rId6" imgW="2997000" imgH="863280" progId="Equation.DSMT4">
                  <p:embed/>
                </p:oleObj>
              </mc:Choice>
              <mc:Fallback>
                <p:oleObj name="Equation" r:id="rId6" imgW="29970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32173" y="1971528"/>
                        <a:ext cx="2997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4257F66D-BBB8-4323-B2CB-FAB20E1EC4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427952"/>
              </p:ext>
            </p:extLst>
          </p:nvPr>
        </p:nvGraphicFramePr>
        <p:xfrm>
          <a:off x="7032173" y="3172679"/>
          <a:ext cx="26543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48" name="Equation" r:id="rId8" imgW="2654280" imgH="1015920" progId="Equation.DSMT4">
                  <p:embed/>
                </p:oleObj>
              </mc:Choice>
              <mc:Fallback>
                <p:oleObj name="Equation" r:id="rId8" imgW="265428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032173" y="3172679"/>
                        <a:ext cx="26543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D00D93A-8CD2-40B3-B89C-4402CB7B2F76}"/>
              </a:ext>
            </a:extLst>
          </p:cNvPr>
          <p:cNvCxnSpPr/>
          <p:nvPr/>
        </p:nvCxnSpPr>
        <p:spPr>
          <a:xfrm>
            <a:off x="5660573" y="3165059"/>
            <a:ext cx="990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950325" y="5731815"/>
            <a:ext cx="273376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Minimum Reinforcement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9143619" y="4988478"/>
            <a:ext cx="0" cy="99765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248257"/>
              </p:ext>
            </p:extLst>
          </p:nvPr>
        </p:nvGraphicFramePr>
        <p:xfrm>
          <a:off x="9275301" y="5158072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49" name="Equation" r:id="rId10" imgW="203040" imgH="609480" progId="Equation.DSMT4">
                  <p:embed/>
                </p:oleObj>
              </mc:Choice>
              <mc:Fallback>
                <p:oleObj name="Equation" r:id="rId10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275301" y="5158072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4141567" y="4949694"/>
            <a:ext cx="1519006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</a:rPr>
              <a:t>- </a:t>
            </a:r>
            <a:r>
              <a:rPr lang="en-US" altLang="zh-TW" sz="2000" dirty="0" smtClean="0">
                <a:solidFill>
                  <a:schemeClr val="accent2"/>
                </a:solidFill>
              </a:rPr>
              <a:t>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36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圖片 4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1546" y="1737446"/>
            <a:ext cx="6095238" cy="4571429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1546" y="1732498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Procedure A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</a:t>
            </a:fld>
            <a:endParaRPr lang="fr-FR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7873660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8437186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7703539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733139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331397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7873660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0586743"/>
              </p:ext>
            </p:extLst>
          </p:nvPr>
        </p:nvGraphicFramePr>
        <p:xfrm>
          <a:off x="7983973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73" name="Equation" r:id="rId5" imgW="342720" imgH="253800" progId="Equation.DSMT4">
                  <p:embed/>
                </p:oleObj>
              </mc:Choice>
              <mc:Fallback>
                <p:oleObj name="Equation" r:id="rId5" imgW="342720" imgH="253800" progId="Equation.DSMT4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983973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837774"/>
              </p:ext>
            </p:extLst>
          </p:nvPr>
        </p:nvGraphicFramePr>
        <p:xfrm>
          <a:off x="7422217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74" name="Equation" r:id="rId7" imgW="190440" imgH="253800" progId="Equation.DSMT4">
                  <p:embed/>
                </p:oleObj>
              </mc:Choice>
              <mc:Fallback>
                <p:oleObj name="Equation" r:id="rId7" imgW="1904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22217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線接點 20"/>
          <p:cNvCxnSpPr/>
          <p:nvPr/>
        </p:nvCxnSpPr>
        <p:spPr>
          <a:xfrm flipV="1">
            <a:off x="372696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429048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469452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4322383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322382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3726962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物件 26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2049743"/>
              </p:ext>
            </p:extLst>
          </p:nvPr>
        </p:nvGraphicFramePr>
        <p:xfrm>
          <a:off x="3837275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75" name="Equation" r:id="rId9" imgW="342720" imgH="253800" progId="Equation.DSMT4">
                  <p:embed/>
                </p:oleObj>
              </mc:Choice>
              <mc:Fallback>
                <p:oleObj name="Equation" r:id="rId9" imgW="342720" imgH="253800" progId="Equation.DSMT4">
                  <p:embed/>
                  <p:pic>
                    <p:nvPicPr>
                      <p:cNvPr id="18" name="物件 17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37275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物件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213885"/>
              </p:ext>
            </p:extLst>
          </p:nvPr>
        </p:nvGraphicFramePr>
        <p:xfrm>
          <a:off x="4413202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76" name="Equation" r:id="rId10" imgW="190440" imgH="253800" progId="Equation.DSMT4">
                  <p:embed/>
                </p:oleObj>
              </mc:Choice>
              <mc:Fallback>
                <p:oleObj name="Equation" r:id="rId10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13202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物件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8428346"/>
              </p:ext>
            </p:extLst>
          </p:nvPr>
        </p:nvGraphicFramePr>
        <p:xfrm>
          <a:off x="6806267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77" name="Equation" r:id="rId11" imgW="1422360" imgH="380880" progId="Equation.DSMT4">
                  <p:embed/>
                </p:oleObj>
              </mc:Choice>
              <mc:Fallback>
                <p:oleObj name="Equation" r:id="rId11" imgW="142236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806267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/>
          <p:cNvCxnSpPr>
            <a:endCxn id="31" idx="2"/>
          </p:cNvCxnSpPr>
          <p:nvPr/>
        </p:nvCxnSpPr>
        <p:spPr>
          <a:xfrm flipV="1">
            <a:off x="7517467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物件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5223481"/>
              </p:ext>
            </p:extLst>
          </p:nvPr>
        </p:nvGraphicFramePr>
        <p:xfrm>
          <a:off x="9154882" y="1201765"/>
          <a:ext cx="25527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78" name="Equation" r:id="rId13" imgW="2552400" imgH="1117440" progId="Equation.DSMT4">
                  <p:embed/>
                </p:oleObj>
              </mc:Choice>
              <mc:Fallback>
                <p:oleObj name="Equation" r:id="rId13" imgW="2552400" imgH="1117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154882" y="1201765"/>
                        <a:ext cx="25527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物件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2581833"/>
              </p:ext>
            </p:extLst>
          </p:nvPr>
        </p:nvGraphicFramePr>
        <p:xfrm>
          <a:off x="9154882" y="2588985"/>
          <a:ext cx="26416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79" name="Equation" r:id="rId15" imgW="2641320" imgH="850680" progId="Equation.DSMT4">
                  <p:embed/>
                </p:oleObj>
              </mc:Choice>
              <mc:Fallback>
                <p:oleObj name="Equation" r:id="rId15" imgW="2641320" imgH="850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154882" y="2588985"/>
                        <a:ext cx="26416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7" name="直線單箭頭接點 36"/>
          <p:cNvCxnSpPr/>
          <p:nvPr/>
        </p:nvCxnSpPr>
        <p:spPr>
          <a:xfrm>
            <a:off x="8437186" y="1540951"/>
            <a:ext cx="4941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69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tlCol="0" anchor="t">
        <a:spAutoFit/>
      </a:bodyPr>
      <a:lstStyle>
        <a:defPPr algn="l">
          <a:lnSpc>
            <a:spcPct val="120000"/>
          </a:lnSpc>
          <a:defRPr sz="20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8BF5EC3-CBCF-41C7-846F-A9B4B81CCEA8}">
  <ds:schemaRefs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13865</TotalTime>
  <Words>1431</Words>
  <Application>Microsoft Office PowerPoint</Application>
  <PresentationFormat>寬螢幕</PresentationFormat>
  <Paragraphs>631</Paragraphs>
  <Slides>76</Slides>
  <Notes>33</Notes>
  <HiddenSlides>0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76</vt:i4>
      </vt:variant>
    </vt:vector>
  </HeadingPairs>
  <TitlesOfParts>
    <vt:vector size="87" baseType="lpstr">
      <vt:lpstr>等线</vt:lpstr>
      <vt:lpstr>新細明體</vt:lpstr>
      <vt:lpstr>Arial</vt:lpstr>
      <vt:lpstr>Calibri</vt:lpstr>
      <vt:lpstr>Cambria Math</vt:lpstr>
      <vt:lpstr>Segoe UI</vt:lpstr>
      <vt:lpstr>Segoe UI Light</vt:lpstr>
      <vt:lpstr>Wingdings</vt:lpstr>
      <vt:lpstr>Office Theme</vt:lpstr>
      <vt:lpstr>MathType 7.0 Equation</vt:lpstr>
      <vt:lpstr>Equation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skyran</cp:lastModifiedBy>
  <cp:revision>780</cp:revision>
  <dcterms:created xsi:type="dcterms:W3CDTF">2015-10-12T10:51:44Z</dcterms:created>
  <dcterms:modified xsi:type="dcterms:W3CDTF">2019-06-21T14:41:05Z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